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10" r:id="rId1"/>
  </p:sldMasterIdLst>
  <p:notesMasterIdLst>
    <p:notesMasterId r:id="rId53"/>
  </p:notesMasterIdLst>
  <p:sldIdLst>
    <p:sldId id="256" r:id="rId2"/>
    <p:sldId id="434" r:id="rId3"/>
    <p:sldId id="565" r:id="rId4"/>
    <p:sldId id="436" r:id="rId5"/>
    <p:sldId id="268" r:id="rId6"/>
    <p:sldId id="539" r:id="rId7"/>
    <p:sldId id="438" r:id="rId8"/>
    <p:sldId id="439" r:id="rId9"/>
    <p:sldId id="440" r:id="rId10"/>
    <p:sldId id="443" r:id="rId11"/>
    <p:sldId id="445" r:id="rId12"/>
    <p:sldId id="446" r:id="rId13"/>
    <p:sldId id="447" r:id="rId14"/>
    <p:sldId id="448" r:id="rId15"/>
    <p:sldId id="449" r:id="rId16"/>
    <p:sldId id="450" r:id="rId17"/>
    <p:sldId id="451" r:id="rId18"/>
    <p:sldId id="452" r:id="rId19"/>
    <p:sldId id="453" r:id="rId20"/>
    <p:sldId id="454" r:id="rId21"/>
    <p:sldId id="456" r:id="rId22"/>
    <p:sldId id="455" r:id="rId23"/>
    <p:sldId id="430" r:id="rId24"/>
    <p:sldId id="269" r:id="rId25"/>
    <p:sldId id="462" r:id="rId26"/>
    <p:sldId id="463" r:id="rId27"/>
    <p:sldId id="567" r:id="rId28"/>
    <p:sldId id="466" r:id="rId29"/>
    <p:sldId id="473" r:id="rId30"/>
    <p:sldId id="474" r:id="rId31"/>
    <p:sldId id="475" r:id="rId32"/>
    <p:sldId id="476" r:id="rId33"/>
    <p:sldId id="477" r:id="rId34"/>
    <p:sldId id="479" r:id="rId35"/>
    <p:sldId id="480" r:id="rId36"/>
    <p:sldId id="564" r:id="rId37"/>
    <p:sldId id="481" r:id="rId38"/>
    <p:sldId id="482" r:id="rId39"/>
    <p:sldId id="484" r:id="rId40"/>
    <p:sldId id="485" r:id="rId41"/>
    <p:sldId id="486" r:id="rId42"/>
    <p:sldId id="487" r:id="rId43"/>
    <p:sldId id="490" r:id="rId44"/>
    <p:sldId id="566" r:id="rId45"/>
    <p:sldId id="494" r:id="rId46"/>
    <p:sldId id="498" r:id="rId47"/>
    <p:sldId id="500" r:id="rId48"/>
    <p:sldId id="501" r:id="rId49"/>
    <p:sldId id="502" r:id="rId50"/>
    <p:sldId id="503" r:id="rId51"/>
    <p:sldId id="506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73" d="100"/>
          <a:sy n="73" d="100"/>
        </p:scale>
        <p:origin x="40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2970F-94AE-4663-B3B5-F7936E9112D9}" type="datetimeFigureOut">
              <a:rPr lang="en-CA" smtClean="0"/>
              <a:t>2018-11-14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6BA47-7CF9-47A6-BBB5-388050F9B51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586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79552F58-FA94-4D81-8190-3FCFA2EF24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7F0E901B-C80E-4AF7-9A13-13E17C723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48773FC8-6203-463D-96DB-1CD56D439F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24DE830-9481-4BCB-89A9-782321DBC48C}" type="slidenum">
              <a:rPr lang="en-GB" altLang="nl-BE" smtClean="0"/>
              <a:pPr/>
              <a:t>2</a:t>
            </a:fld>
            <a:endParaRPr lang="en-GB" altLang="nl-BE"/>
          </a:p>
        </p:txBody>
      </p:sp>
    </p:spTree>
    <p:extLst>
      <p:ext uri="{BB962C8B-B14F-4D97-AF65-F5344CB8AC3E}">
        <p14:creationId xmlns:p14="http://schemas.microsoft.com/office/powerpoint/2010/main" val="36821552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>
            <a:extLst>
              <a:ext uri="{FF2B5EF4-FFF2-40B4-BE49-F238E27FC236}">
                <a16:creationId xmlns:a16="http://schemas.microsoft.com/office/drawing/2014/main" id="{B627B623-CDF1-44EC-B2C4-9AAED91678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>
            <a:extLst>
              <a:ext uri="{FF2B5EF4-FFF2-40B4-BE49-F238E27FC236}">
                <a16:creationId xmlns:a16="http://schemas.microsoft.com/office/drawing/2014/main" id="{82638A90-1AFB-4969-8DCA-233451B2E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36868" name="Slide Number Placeholder 3">
            <a:extLst>
              <a:ext uri="{FF2B5EF4-FFF2-40B4-BE49-F238E27FC236}">
                <a16:creationId xmlns:a16="http://schemas.microsoft.com/office/drawing/2014/main" id="{57FE1E65-872C-44DC-BB9C-9797BAD72A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8A8261A-6028-412D-9111-FBE98BCADAFD}" type="slidenum">
              <a:rPr lang="en-GB" altLang="nl-BE" smtClean="0"/>
              <a:pPr/>
              <a:t>13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>
            <a:extLst>
              <a:ext uri="{FF2B5EF4-FFF2-40B4-BE49-F238E27FC236}">
                <a16:creationId xmlns:a16="http://schemas.microsoft.com/office/drawing/2014/main" id="{C7A4A825-2E68-4ADF-8D54-2CDB7A5967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>
            <a:extLst>
              <a:ext uri="{FF2B5EF4-FFF2-40B4-BE49-F238E27FC236}">
                <a16:creationId xmlns:a16="http://schemas.microsoft.com/office/drawing/2014/main" id="{F22E23F4-5FD3-4D52-8756-56D9BC9B5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38916" name="Slide Number Placeholder 3">
            <a:extLst>
              <a:ext uri="{FF2B5EF4-FFF2-40B4-BE49-F238E27FC236}">
                <a16:creationId xmlns:a16="http://schemas.microsoft.com/office/drawing/2014/main" id="{AF73EEC5-07E5-4A84-95A6-7DF1B8ED79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5690A74-01B5-459E-8254-7DCB9C263728}" type="slidenum">
              <a:rPr lang="en-GB" altLang="nl-BE" smtClean="0"/>
              <a:pPr/>
              <a:t>14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>
            <a:extLst>
              <a:ext uri="{FF2B5EF4-FFF2-40B4-BE49-F238E27FC236}">
                <a16:creationId xmlns:a16="http://schemas.microsoft.com/office/drawing/2014/main" id="{E951DAF0-6836-479B-A8A8-0D26A50417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>
            <a:extLst>
              <a:ext uri="{FF2B5EF4-FFF2-40B4-BE49-F238E27FC236}">
                <a16:creationId xmlns:a16="http://schemas.microsoft.com/office/drawing/2014/main" id="{6669FAE6-4830-4272-8B43-CA5E7438C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40964" name="Slide Number Placeholder 3">
            <a:extLst>
              <a:ext uri="{FF2B5EF4-FFF2-40B4-BE49-F238E27FC236}">
                <a16:creationId xmlns:a16="http://schemas.microsoft.com/office/drawing/2014/main" id="{307DAC76-356A-4520-A855-4662F10571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31191F5-9834-439E-A813-8720FED259B0}" type="slidenum">
              <a:rPr lang="en-GB" altLang="nl-BE" smtClean="0"/>
              <a:pPr/>
              <a:t>15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>
            <a:extLst>
              <a:ext uri="{FF2B5EF4-FFF2-40B4-BE49-F238E27FC236}">
                <a16:creationId xmlns:a16="http://schemas.microsoft.com/office/drawing/2014/main" id="{D8E9472A-5B8E-4F0A-A1BE-36490895EB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Notes Placeholder 2">
            <a:extLst>
              <a:ext uri="{FF2B5EF4-FFF2-40B4-BE49-F238E27FC236}">
                <a16:creationId xmlns:a16="http://schemas.microsoft.com/office/drawing/2014/main" id="{2B86340C-3D2A-4EE2-A1DB-FB5F02F985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43012" name="Slide Number Placeholder 3">
            <a:extLst>
              <a:ext uri="{FF2B5EF4-FFF2-40B4-BE49-F238E27FC236}">
                <a16:creationId xmlns:a16="http://schemas.microsoft.com/office/drawing/2014/main" id="{D1C46EA5-6F7F-452D-A2FE-078643A631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CAAB5ED-445C-4AE6-910E-9AAA4A770FBD}" type="slidenum">
              <a:rPr lang="en-GB" altLang="nl-BE" smtClean="0"/>
              <a:pPr/>
              <a:t>16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>
            <a:extLst>
              <a:ext uri="{FF2B5EF4-FFF2-40B4-BE49-F238E27FC236}">
                <a16:creationId xmlns:a16="http://schemas.microsoft.com/office/drawing/2014/main" id="{ED337FAB-37AB-4336-8068-686A5D2C58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>
            <a:extLst>
              <a:ext uri="{FF2B5EF4-FFF2-40B4-BE49-F238E27FC236}">
                <a16:creationId xmlns:a16="http://schemas.microsoft.com/office/drawing/2014/main" id="{AB0BC386-AD94-48A7-B2C5-4940CAD49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45060" name="Slide Number Placeholder 3">
            <a:extLst>
              <a:ext uri="{FF2B5EF4-FFF2-40B4-BE49-F238E27FC236}">
                <a16:creationId xmlns:a16="http://schemas.microsoft.com/office/drawing/2014/main" id="{4249A997-7331-468B-849C-8DFBA5D3AC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D950A29-74C0-4191-9360-736A1265CB8F}" type="slidenum">
              <a:rPr lang="en-GB" altLang="nl-BE" smtClean="0"/>
              <a:pPr/>
              <a:t>17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>
            <a:extLst>
              <a:ext uri="{FF2B5EF4-FFF2-40B4-BE49-F238E27FC236}">
                <a16:creationId xmlns:a16="http://schemas.microsoft.com/office/drawing/2014/main" id="{AEA653EE-779A-461A-A9EC-4DA583DCFB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>
            <a:extLst>
              <a:ext uri="{FF2B5EF4-FFF2-40B4-BE49-F238E27FC236}">
                <a16:creationId xmlns:a16="http://schemas.microsoft.com/office/drawing/2014/main" id="{2016D93A-80BA-4F61-A2D4-636F278D0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47108" name="Slide Number Placeholder 3">
            <a:extLst>
              <a:ext uri="{FF2B5EF4-FFF2-40B4-BE49-F238E27FC236}">
                <a16:creationId xmlns:a16="http://schemas.microsoft.com/office/drawing/2014/main" id="{B316A12B-B419-4B42-B1F8-175CBD0104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2449B5B-8EDE-4EC6-B184-5C6D798FCA81}" type="slidenum">
              <a:rPr lang="en-GB" altLang="nl-BE" smtClean="0"/>
              <a:pPr/>
              <a:t>18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>
            <a:extLst>
              <a:ext uri="{FF2B5EF4-FFF2-40B4-BE49-F238E27FC236}">
                <a16:creationId xmlns:a16="http://schemas.microsoft.com/office/drawing/2014/main" id="{C74C1ECC-BC88-4785-A249-645E1723FA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Notes Placeholder 2">
            <a:extLst>
              <a:ext uri="{FF2B5EF4-FFF2-40B4-BE49-F238E27FC236}">
                <a16:creationId xmlns:a16="http://schemas.microsoft.com/office/drawing/2014/main" id="{7C0F4715-E8CC-48E0-9305-2920CA35C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49156" name="Slide Number Placeholder 3">
            <a:extLst>
              <a:ext uri="{FF2B5EF4-FFF2-40B4-BE49-F238E27FC236}">
                <a16:creationId xmlns:a16="http://schemas.microsoft.com/office/drawing/2014/main" id="{22AF6103-0C22-4CF8-92D4-F38288A60D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E80ECB3-E58D-40A0-9DD6-914DADE9B565}" type="slidenum">
              <a:rPr lang="en-GB" altLang="nl-BE" smtClean="0"/>
              <a:pPr/>
              <a:t>19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>
            <a:extLst>
              <a:ext uri="{FF2B5EF4-FFF2-40B4-BE49-F238E27FC236}">
                <a16:creationId xmlns:a16="http://schemas.microsoft.com/office/drawing/2014/main" id="{D31D7C04-C85F-406A-B175-D5B84E89D3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>
            <a:extLst>
              <a:ext uri="{FF2B5EF4-FFF2-40B4-BE49-F238E27FC236}">
                <a16:creationId xmlns:a16="http://schemas.microsoft.com/office/drawing/2014/main" id="{82D0207F-2032-4F82-9382-3749456EDD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51204" name="Slide Number Placeholder 3">
            <a:extLst>
              <a:ext uri="{FF2B5EF4-FFF2-40B4-BE49-F238E27FC236}">
                <a16:creationId xmlns:a16="http://schemas.microsoft.com/office/drawing/2014/main" id="{48D1B0AB-EC52-417F-86B8-3F97D5F471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27FE52A-2645-4A4A-A895-B847A56087F9}" type="slidenum">
              <a:rPr lang="en-GB" altLang="nl-BE" smtClean="0"/>
              <a:pPr/>
              <a:t>20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>
            <a:extLst>
              <a:ext uri="{FF2B5EF4-FFF2-40B4-BE49-F238E27FC236}">
                <a16:creationId xmlns:a16="http://schemas.microsoft.com/office/drawing/2014/main" id="{943B04F5-AA5D-43D0-9ADE-FFB367A50C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>
            <a:extLst>
              <a:ext uri="{FF2B5EF4-FFF2-40B4-BE49-F238E27FC236}">
                <a16:creationId xmlns:a16="http://schemas.microsoft.com/office/drawing/2014/main" id="{56C8EB17-401D-4411-8B54-F39D5E344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55300" name="Slide Number Placeholder 3">
            <a:extLst>
              <a:ext uri="{FF2B5EF4-FFF2-40B4-BE49-F238E27FC236}">
                <a16:creationId xmlns:a16="http://schemas.microsoft.com/office/drawing/2014/main" id="{A320CD6C-DBF1-477D-8C91-2873A9DC4B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F7DF1C6-5832-414D-B984-17339B72029D}" type="slidenum">
              <a:rPr lang="en-GB" altLang="nl-BE" smtClean="0"/>
              <a:pPr/>
              <a:t>21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>
            <a:extLst>
              <a:ext uri="{FF2B5EF4-FFF2-40B4-BE49-F238E27FC236}">
                <a16:creationId xmlns:a16="http://schemas.microsoft.com/office/drawing/2014/main" id="{EED40120-9C36-4666-ACD7-93F50E822A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>
            <a:extLst>
              <a:ext uri="{FF2B5EF4-FFF2-40B4-BE49-F238E27FC236}">
                <a16:creationId xmlns:a16="http://schemas.microsoft.com/office/drawing/2014/main" id="{0A8DBD19-AF25-4D8D-93B5-C24B4454F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53252" name="Slide Number Placeholder 3">
            <a:extLst>
              <a:ext uri="{FF2B5EF4-FFF2-40B4-BE49-F238E27FC236}">
                <a16:creationId xmlns:a16="http://schemas.microsoft.com/office/drawing/2014/main" id="{B298F2BA-AB12-4807-AA7D-79B51CEE2B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21A96E1-A85C-46DB-9341-80AA058291A6}" type="slidenum">
              <a:rPr lang="en-GB" altLang="nl-BE" smtClean="0"/>
              <a:pPr/>
              <a:t>22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>
            <a:extLst>
              <a:ext uri="{FF2B5EF4-FFF2-40B4-BE49-F238E27FC236}">
                <a16:creationId xmlns:a16="http://schemas.microsoft.com/office/drawing/2014/main" id="{7AE7102D-1A44-49DC-8023-1D713D412E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Notes Placeholder 2">
            <a:extLst>
              <a:ext uri="{FF2B5EF4-FFF2-40B4-BE49-F238E27FC236}">
                <a16:creationId xmlns:a16="http://schemas.microsoft.com/office/drawing/2014/main" id="{3CD0FF06-370A-44AA-8C70-CC33D9116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14340" name="Slide Number Placeholder 3">
            <a:extLst>
              <a:ext uri="{FF2B5EF4-FFF2-40B4-BE49-F238E27FC236}">
                <a16:creationId xmlns:a16="http://schemas.microsoft.com/office/drawing/2014/main" id="{651F2BE4-450E-4714-BAD5-635641629E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1A2EDFB-194B-4711-8A73-0A20848C87CB}" type="slidenum">
              <a:rPr lang="en-GB" altLang="nl-BE" smtClean="0"/>
              <a:pPr/>
              <a:t>4</a:t>
            </a:fld>
            <a:endParaRPr lang="en-GB" altLang="nl-BE"/>
          </a:p>
        </p:txBody>
      </p:sp>
    </p:spTree>
    <p:extLst>
      <p:ext uri="{BB962C8B-B14F-4D97-AF65-F5344CB8AC3E}">
        <p14:creationId xmlns:p14="http://schemas.microsoft.com/office/powerpoint/2010/main" val="11000463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788A0B2D-09D9-4D6B-8AD3-104DB4A80C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74FD5E8-5355-45F3-BE07-7935F4909E8E}" type="slidenum">
              <a:rPr lang="en-US" altLang="nl-BE" sz="1000" b="1" smtClean="0"/>
              <a:pPr>
                <a:spcBef>
                  <a:spcPct val="0"/>
                </a:spcBef>
              </a:pPr>
              <a:t>23</a:t>
            </a:fld>
            <a:endParaRPr lang="en-US" altLang="nl-BE" sz="1000" b="1"/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287DD640-642A-46F3-91BB-D8708766F7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Notes Placeholder 1">
            <a:extLst>
              <a:ext uri="{FF2B5EF4-FFF2-40B4-BE49-F238E27FC236}">
                <a16:creationId xmlns:a16="http://schemas.microsoft.com/office/drawing/2014/main" id="{D3FAF7AF-E560-4086-AAF0-E43B68073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>
            <a:extLst>
              <a:ext uri="{FF2B5EF4-FFF2-40B4-BE49-F238E27FC236}">
                <a16:creationId xmlns:a16="http://schemas.microsoft.com/office/drawing/2014/main" id="{5DFA1A7A-CF5B-4505-909E-60CCE94723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>
            <a:extLst>
              <a:ext uri="{FF2B5EF4-FFF2-40B4-BE49-F238E27FC236}">
                <a16:creationId xmlns:a16="http://schemas.microsoft.com/office/drawing/2014/main" id="{C213FE78-61FD-43F1-8D91-D2A349C738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69636" name="Slide Number Placeholder 3">
            <a:extLst>
              <a:ext uri="{FF2B5EF4-FFF2-40B4-BE49-F238E27FC236}">
                <a16:creationId xmlns:a16="http://schemas.microsoft.com/office/drawing/2014/main" id="{01EA239B-95A2-420C-A3EF-5E5B9E8AFF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16E11D3-DF42-4992-8369-EFF77E144C54}" type="slidenum">
              <a:rPr lang="en-GB" altLang="nl-BE" smtClean="0"/>
              <a:pPr/>
              <a:t>25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>
            <a:extLst>
              <a:ext uri="{FF2B5EF4-FFF2-40B4-BE49-F238E27FC236}">
                <a16:creationId xmlns:a16="http://schemas.microsoft.com/office/drawing/2014/main" id="{6BDA24FD-8F34-4E08-AD8A-86624BEBF4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>
            <a:extLst>
              <a:ext uri="{FF2B5EF4-FFF2-40B4-BE49-F238E27FC236}">
                <a16:creationId xmlns:a16="http://schemas.microsoft.com/office/drawing/2014/main" id="{A9DC3877-7897-49AD-905B-E0494C222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71684" name="Slide Number Placeholder 3">
            <a:extLst>
              <a:ext uri="{FF2B5EF4-FFF2-40B4-BE49-F238E27FC236}">
                <a16:creationId xmlns:a16="http://schemas.microsoft.com/office/drawing/2014/main" id="{F7558EEE-16BE-42B1-8230-545BBCD0EF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A180D7D-E512-49B5-AD86-9F7805E86317}" type="slidenum">
              <a:rPr lang="en-GB" altLang="nl-BE" smtClean="0"/>
              <a:pPr/>
              <a:t>26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>
            <a:extLst>
              <a:ext uri="{FF2B5EF4-FFF2-40B4-BE49-F238E27FC236}">
                <a16:creationId xmlns:a16="http://schemas.microsoft.com/office/drawing/2014/main" id="{AB7524BD-E1C0-4B09-BD7E-6B29C148AB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Notes Placeholder 2">
            <a:extLst>
              <a:ext uri="{FF2B5EF4-FFF2-40B4-BE49-F238E27FC236}">
                <a16:creationId xmlns:a16="http://schemas.microsoft.com/office/drawing/2014/main" id="{6CFE5F0E-3969-4C42-B4B5-D5811EA97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77828" name="Slide Number Placeholder 3">
            <a:extLst>
              <a:ext uri="{FF2B5EF4-FFF2-40B4-BE49-F238E27FC236}">
                <a16:creationId xmlns:a16="http://schemas.microsoft.com/office/drawing/2014/main" id="{B34D43A5-3433-4DD6-B41E-FAC1C141BD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A670A4F-AB56-483B-A9A4-FE7397B6216A}" type="slidenum">
              <a:rPr lang="en-GB" altLang="nl-BE" smtClean="0"/>
              <a:pPr/>
              <a:t>28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>
            <a:extLst>
              <a:ext uri="{FF2B5EF4-FFF2-40B4-BE49-F238E27FC236}">
                <a16:creationId xmlns:a16="http://schemas.microsoft.com/office/drawing/2014/main" id="{839699F5-2A76-4F0C-98C1-9B23B3A7F7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Notes Placeholder 2">
            <a:extLst>
              <a:ext uri="{FF2B5EF4-FFF2-40B4-BE49-F238E27FC236}">
                <a16:creationId xmlns:a16="http://schemas.microsoft.com/office/drawing/2014/main" id="{13065D3E-2066-43C2-A63B-F4EC31E75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92164" name="Slide Number Placeholder 3">
            <a:extLst>
              <a:ext uri="{FF2B5EF4-FFF2-40B4-BE49-F238E27FC236}">
                <a16:creationId xmlns:a16="http://schemas.microsoft.com/office/drawing/2014/main" id="{639A28A5-6035-4218-B5BD-57975E7B72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7AB8850-903B-4EFA-92BA-DEDC581706AF}" type="slidenum">
              <a:rPr lang="en-GB" altLang="nl-BE" smtClean="0"/>
              <a:pPr/>
              <a:t>29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>
            <a:extLst>
              <a:ext uri="{FF2B5EF4-FFF2-40B4-BE49-F238E27FC236}">
                <a16:creationId xmlns:a16="http://schemas.microsoft.com/office/drawing/2014/main" id="{771D4AF3-95D9-4672-9C4E-670C243FEE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Notes Placeholder 2">
            <a:extLst>
              <a:ext uri="{FF2B5EF4-FFF2-40B4-BE49-F238E27FC236}">
                <a16:creationId xmlns:a16="http://schemas.microsoft.com/office/drawing/2014/main" id="{6DD6DBB6-58A7-43A1-A65B-8B1D9F51A9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94212" name="Slide Number Placeholder 3">
            <a:extLst>
              <a:ext uri="{FF2B5EF4-FFF2-40B4-BE49-F238E27FC236}">
                <a16:creationId xmlns:a16="http://schemas.microsoft.com/office/drawing/2014/main" id="{5E216EF9-03F2-4B2C-9C6E-F1F60B24A8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E3B63E6-94FA-42D5-9B8D-4E5F534A5634}" type="slidenum">
              <a:rPr lang="en-GB" altLang="nl-BE" smtClean="0"/>
              <a:pPr/>
              <a:t>30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>
            <a:extLst>
              <a:ext uri="{FF2B5EF4-FFF2-40B4-BE49-F238E27FC236}">
                <a16:creationId xmlns:a16="http://schemas.microsoft.com/office/drawing/2014/main" id="{221E6C12-AB12-464F-8D57-C16F4FBB84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Notes Placeholder 2">
            <a:extLst>
              <a:ext uri="{FF2B5EF4-FFF2-40B4-BE49-F238E27FC236}">
                <a16:creationId xmlns:a16="http://schemas.microsoft.com/office/drawing/2014/main" id="{FE381A18-2A9B-416E-80AB-AD56FB63E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96260" name="Slide Number Placeholder 3">
            <a:extLst>
              <a:ext uri="{FF2B5EF4-FFF2-40B4-BE49-F238E27FC236}">
                <a16:creationId xmlns:a16="http://schemas.microsoft.com/office/drawing/2014/main" id="{5E870C99-295E-4C99-94E6-4EC8220431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B506372-6B65-47B9-9F24-408FAF49B8EF}" type="slidenum">
              <a:rPr lang="en-GB" altLang="nl-BE" smtClean="0"/>
              <a:pPr/>
              <a:t>31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>
            <a:extLst>
              <a:ext uri="{FF2B5EF4-FFF2-40B4-BE49-F238E27FC236}">
                <a16:creationId xmlns:a16="http://schemas.microsoft.com/office/drawing/2014/main" id="{A8CB1703-8722-4D08-A8A0-6F0DF713C2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Notes Placeholder 2">
            <a:extLst>
              <a:ext uri="{FF2B5EF4-FFF2-40B4-BE49-F238E27FC236}">
                <a16:creationId xmlns:a16="http://schemas.microsoft.com/office/drawing/2014/main" id="{7CBF57FD-2F4F-4D43-B39E-B29BCBA36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98308" name="Slide Number Placeholder 3">
            <a:extLst>
              <a:ext uri="{FF2B5EF4-FFF2-40B4-BE49-F238E27FC236}">
                <a16:creationId xmlns:a16="http://schemas.microsoft.com/office/drawing/2014/main" id="{1F5CDD9A-B609-4ECC-8C56-68D51B0BDD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EE2EA20-EEBD-4548-9ADC-1E813B316CE9}" type="slidenum">
              <a:rPr lang="en-GB" altLang="nl-BE" smtClean="0"/>
              <a:pPr/>
              <a:t>32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>
            <a:extLst>
              <a:ext uri="{FF2B5EF4-FFF2-40B4-BE49-F238E27FC236}">
                <a16:creationId xmlns:a16="http://schemas.microsoft.com/office/drawing/2014/main" id="{F2D11FA0-A542-4DDD-B018-865FD0FD5F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Notes Placeholder 2">
            <a:extLst>
              <a:ext uri="{FF2B5EF4-FFF2-40B4-BE49-F238E27FC236}">
                <a16:creationId xmlns:a16="http://schemas.microsoft.com/office/drawing/2014/main" id="{19EB7552-64AF-4159-B4BD-6B63CFDA7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100356" name="Slide Number Placeholder 3">
            <a:extLst>
              <a:ext uri="{FF2B5EF4-FFF2-40B4-BE49-F238E27FC236}">
                <a16:creationId xmlns:a16="http://schemas.microsoft.com/office/drawing/2014/main" id="{A13D0054-8EDE-417F-8B51-51C76488DD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1A07230-63D5-47F4-B395-EF0BE9A89E1B}" type="slidenum">
              <a:rPr lang="en-GB" altLang="nl-BE" smtClean="0"/>
              <a:pPr/>
              <a:t>33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>
            <a:extLst>
              <a:ext uri="{FF2B5EF4-FFF2-40B4-BE49-F238E27FC236}">
                <a16:creationId xmlns:a16="http://schemas.microsoft.com/office/drawing/2014/main" id="{780AEA3B-AE7D-4D2F-8195-3063A58257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Notes Placeholder 2">
            <a:extLst>
              <a:ext uri="{FF2B5EF4-FFF2-40B4-BE49-F238E27FC236}">
                <a16:creationId xmlns:a16="http://schemas.microsoft.com/office/drawing/2014/main" id="{B827CB6A-A2CD-4790-B443-F4B0E48EA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104452" name="Slide Number Placeholder 3">
            <a:extLst>
              <a:ext uri="{FF2B5EF4-FFF2-40B4-BE49-F238E27FC236}">
                <a16:creationId xmlns:a16="http://schemas.microsoft.com/office/drawing/2014/main" id="{80D24AF5-8996-46EB-A420-4D874D8BDD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4220AB8-225A-4088-ABC6-194FECB41542}" type="slidenum">
              <a:rPr lang="en-GB" altLang="nl-BE" smtClean="0"/>
              <a:pPr/>
              <a:t>34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>
            <a:extLst>
              <a:ext uri="{FF2B5EF4-FFF2-40B4-BE49-F238E27FC236}">
                <a16:creationId xmlns:a16="http://schemas.microsoft.com/office/drawing/2014/main" id="{3C4F78BA-E714-47AE-B1A8-FDF29DC482E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4931" name="Notes Placeholder 2">
            <a:extLst>
              <a:ext uri="{FF2B5EF4-FFF2-40B4-BE49-F238E27FC236}">
                <a16:creationId xmlns:a16="http://schemas.microsoft.com/office/drawing/2014/main" id="{9B0841AA-8C82-4670-B5E9-C91DB10C5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en-US">
              <a:latin typeface="Arial" panose="020B0604020202020204" pitchFamily="34" charset="0"/>
            </a:endParaRPr>
          </a:p>
        </p:txBody>
      </p:sp>
      <p:sp>
        <p:nvSpPr>
          <p:cNvPr id="124932" name="Slide Number Placeholder 3">
            <a:extLst>
              <a:ext uri="{FF2B5EF4-FFF2-40B4-BE49-F238E27FC236}">
                <a16:creationId xmlns:a16="http://schemas.microsoft.com/office/drawing/2014/main" id="{18E32757-94AC-4C10-AE3D-44AAE1CF38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89CC8D6-5B1B-4575-A975-1CF964287DC5}" type="slidenum">
              <a:rPr lang="en-GB" altLang="nl-BE" smtClean="0"/>
              <a:pPr/>
              <a:t>6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>
            <a:extLst>
              <a:ext uri="{FF2B5EF4-FFF2-40B4-BE49-F238E27FC236}">
                <a16:creationId xmlns:a16="http://schemas.microsoft.com/office/drawing/2014/main" id="{ABE2433B-0102-488D-AFD2-4E5846C4B7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Notes Placeholder 2">
            <a:extLst>
              <a:ext uri="{FF2B5EF4-FFF2-40B4-BE49-F238E27FC236}">
                <a16:creationId xmlns:a16="http://schemas.microsoft.com/office/drawing/2014/main" id="{685550C5-57C0-4DA8-B689-908CD888B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106500" name="Slide Number Placeholder 3">
            <a:extLst>
              <a:ext uri="{FF2B5EF4-FFF2-40B4-BE49-F238E27FC236}">
                <a16:creationId xmlns:a16="http://schemas.microsoft.com/office/drawing/2014/main" id="{C2DDE2D1-0AC0-477D-BA8B-83B645E5AA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7E41EBA-9AE1-4266-A460-43B2292E4D68}" type="slidenum">
              <a:rPr lang="en-GB" altLang="nl-BE" smtClean="0"/>
              <a:pPr/>
              <a:t>35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>
            <a:extLst>
              <a:ext uri="{FF2B5EF4-FFF2-40B4-BE49-F238E27FC236}">
                <a16:creationId xmlns:a16="http://schemas.microsoft.com/office/drawing/2014/main" id="{CA667570-1A82-4550-8598-665302EA1A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Notes Placeholder 2">
            <a:extLst>
              <a:ext uri="{FF2B5EF4-FFF2-40B4-BE49-F238E27FC236}">
                <a16:creationId xmlns:a16="http://schemas.microsoft.com/office/drawing/2014/main" id="{5F20BC7A-3348-49AF-9459-2BAEDED58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108548" name="Slide Number Placeholder 3">
            <a:extLst>
              <a:ext uri="{FF2B5EF4-FFF2-40B4-BE49-F238E27FC236}">
                <a16:creationId xmlns:a16="http://schemas.microsoft.com/office/drawing/2014/main" id="{13B52B73-E0AA-4A55-875C-9F605D2E2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F52681E-BB18-4818-8B7A-CA72F2F5DD2F}" type="slidenum">
              <a:rPr lang="en-GB" altLang="nl-BE" smtClean="0"/>
              <a:pPr/>
              <a:t>37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>
            <a:extLst>
              <a:ext uri="{FF2B5EF4-FFF2-40B4-BE49-F238E27FC236}">
                <a16:creationId xmlns:a16="http://schemas.microsoft.com/office/drawing/2014/main" id="{DD6E0346-BFD2-4C89-B795-1C54906CC9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Notes Placeholder 2">
            <a:extLst>
              <a:ext uri="{FF2B5EF4-FFF2-40B4-BE49-F238E27FC236}">
                <a16:creationId xmlns:a16="http://schemas.microsoft.com/office/drawing/2014/main" id="{B9783038-6309-4225-8BF3-135FF53DB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110596" name="Slide Number Placeholder 3">
            <a:extLst>
              <a:ext uri="{FF2B5EF4-FFF2-40B4-BE49-F238E27FC236}">
                <a16:creationId xmlns:a16="http://schemas.microsoft.com/office/drawing/2014/main" id="{6BEB5707-550A-4805-A77B-A4E67E54DB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CB27390-A0C8-4F3B-9345-D2D5DF12BED2}" type="slidenum">
              <a:rPr lang="en-GB" altLang="nl-BE" smtClean="0"/>
              <a:pPr/>
              <a:t>38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>
            <a:extLst>
              <a:ext uri="{FF2B5EF4-FFF2-40B4-BE49-F238E27FC236}">
                <a16:creationId xmlns:a16="http://schemas.microsoft.com/office/drawing/2014/main" id="{1A7CB770-AB0C-4B0C-B0FB-247552FF0D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Notes Placeholder 2">
            <a:extLst>
              <a:ext uri="{FF2B5EF4-FFF2-40B4-BE49-F238E27FC236}">
                <a16:creationId xmlns:a16="http://schemas.microsoft.com/office/drawing/2014/main" id="{8FC699B0-F202-47D7-881F-6BBCF4DDE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112644" name="Slide Number Placeholder 3">
            <a:extLst>
              <a:ext uri="{FF2B5EF4-FFF2-40B4-BE49-F238E27FC236}">
                <a16:creationId xmlns:a16="http://schemas.microsoft.com/office/drawing/2014/main" id="{056F6B3D-4001-4E87-B144-A291F4CFD5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AE6BB7E-57D5-461C-97FF-17250FCA5D03}" type="slidenum">
              <a:rPr lang="en-GB" altLang="nl-BE" smtClean="0"/>
              <a:pPr/>
              <a:t>39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>
            <a:extLst>
              <a:ext uri="{FF2B5EF4-FFF2-40B4-BE49-F238E27FC236}">
                <a16:creationId xmlns:a16="http://schemas.microsoft.com/office/drawing/2014/main" id="{2324FFC9-4194-4B07-9254-196F7A0DC8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Notes Placeholder 2">
            <a:extLst>
              <a:ext uri="{FF2B5EF4-FFF2-40B4-BE49-F238E27FC236}">
                <a16:creationId xmlns:a16="http://schemas.microsoft.com/office/drawing/2014/main" id="{97EF3CD7-3CB4-4032-BDBC-FD8460BC0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114692" name="Slide Number Placeholder 3">
            <a:extLst>
              <a:ext uri="{FF2B5EF4-FFF2-40B4-BE49-F238E27FC236}">
                <a16:creationId xmlns:a16="http://schemas.microsoft.com/office/drawing/2014/main" id="{9D4D4718-B6F9-4EFC-AAD8-5CAD3F2083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2BF311E-FCE1-41FF-B455-6FA53520762C}" type="slidenum">
              <a:rPr lang="en-GB" altLang="nl-BE" smtClean="0"/>
              <a:pPr/>
              <a:t>40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>
            <a:extLst>
              <a:ext uri="{FF2B5EF4-FFF2-40B4-BE49-F238E27FC236}">
                <a16:creationId xmlns:a16="http://schemas.microsoft.com/office/drawing/2014/main" id="{D0E4ADAD-367F-419D-809C-F495C2EDA8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Notes Placeholder 2">
            <a:extLst>
              <a:ext uri="{FF2B5EF4-FFF2-40B4-BE49-F238E27FC236}">
                <a16:creationId xmlns:a16="http://schemas.microsoft.com/office/drawing/2014/main" id="{FB0116AB-9647-4217-8DD6-95A81C4FA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116740" name="Slide Number Placeholder 3">
            <a:extLst>
              <a:ext uri="{FF2B5EF4-FFF2-40B4-BE49-F238E27FC236}">
                <a16:creationId xmlns:a16="http://schemas.microsoft.com/office/drawing/2014/main" id="{1BAC48CD-990A-41D7-B0B8-06B45E614C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37D1776-6B57-492D-AB7D-B4B23F905A0E}" type="slidenum">
              <a:rPr lang="en-GB" altLang="nl-BE" smtClean="0"/>
              <a:pPr/>
              <a:t>41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>
            <a:extLst>
              <a:ext uri="{FF2B5EF4-FFF2-40B4-BE49-F238E27FC236}">
                <a16:creationId xmlns:a16="http://schemas.microsoft.com/office/drawing/2014/main" id="{3CEB6B1E-13A6-4C82-BA21-C658ABA665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Notes Placeholder 2">
            <a:extLst>
              <a:ext uri="{FF2B5EF4-FFF2-40B4-BE49-F238E27FC236}">
                <a16:creationId xmlns:a16="http://schemas.microsoft.com/office/drawing/2014/main" id="{AA6CAA89-3B04-485F-A1FE-F1DA1B34A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118788" name="Slide Number Placeholder 3">
            <a:extLst>
              <a:ext uri="{FF2B5EF4-FFF2-40B4-BE49-F238E27FC236}">
                <a16:creationId xmlns:a16="http://schemas.microsoft.com/office/drawing/2014/main" id="{62FA2C72-4E81-4379-B6FB-5B787B8B43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A123703-D191-4A17-8337-10669E49E7ED}" type="slidenum">
              <a:rPr lang="en-GB" altLang="nl-BE" smtClean="0"/>
              <a:pPr/>
              <a:t>42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>
            <a:extLst>
              <a:ext uri="{FF2B5EF4-FFF2-40B4-BE49-F238E27FC236}">
                <a16:creationId xmlns:a16="http://schemas.microsoft.com/office/drawing/2014/main" id="{CDB59D61-F72D-47DE-8979-EBF1C2667E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Notes Placeholder 2">
            <a:extLst>
              <a:ext uri="{FF2B5EF4-FFF2-40B4-BE49-F238E27FC236}">
                <a16:creationId xmlns:a16="http://schemas.microsoft.com/office/drawing/2014/main" id="{499F04DF-D4C1-4774-A1BA-8E85C8675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124932" name="Slide Number Placeholder 3">
            <a:extLst>
              <a:ext uri="{FF2B5EF4-FFF2-40B4-BE49-F238E27FC236}">
                <a16:creationId xmlns:a16="http://schemas.microsoft.com/office/drawing/2014/main" id="{3FD1074A-93F6-49D6-A8FA-74DB29D994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C21CF6F-AA20-4517-90D1-749543B46885}" type="slidenum">
              <a:rPr lang="en-GB" altLang="nl-BE" smtClean="0"/>
              <a:pPr/>
              <a:t>43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>
            <a:extLst>
              <a:ext uri="{FF2B5EF4-FFF2-40B4-BE49-F238E27FC236}">
                <a16:creationId xmlns:a16="http://schemas.microsoft.com/office/drawing/2014/main" id="{3CEB6B1E-13A6-4C82-BA21-C658ABA665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Notes Placeholder 2">
            <a:extLst>
              <a:ext uri="{FF2B5EF4-FFF2-40B4-BE49-F238E27FC236}">
                <a16:creationId xmlns:a16="http://schemas.microsoft.com/office/drawing/2014/main" id="{AA6CAA89-3B04-485F-A1FE-F1DA1B34A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118788" name="Slide Number Placeholder 3">
            <a:extLst>
              <a:ext uri="{FF2B5EF4-FFF2-40B4-BE49-F238E27FC236}">
                <a16:creationId xmlns:a16="http://schemas.microsoft.com/office/drawing/2014/main" id="{62FA2C72-4E81-4379-B6FB-5B787B8B43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A123703-D191-4A17-8337-10669E49E7ED}" type="slidenum">
              <a:rPr lang="en-GB" altLang="nl-BE" smtClean="0"/>
              <a:pPr/>
              <a:t>44</a:t>
            </a:fld>
            <a:endParaRPr lang="en-GB" altLang="nl-BE"/>
          </a:p>
        </p:txBody>
      </p:sp>
    </p:spTree>
    <p:extLst>
      <p:ext uri="{BB962C8B-B14F-4D97-AF65-F5344CB8AC3E}">
        <p14:creationId xmlns:p14="http://schemas.microsoft.com/office/powerpoint/2010/main" val="5082960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>
            <a:extLst>
              <a:ext uri="{FF2B5EF4-FFF2-40B4-BE49-F238E27FC236}">
                <a16:creationId xmlns:a16="http://schemas.microsoft.com/office/drawing/2014/main" id="{66B920D4-DB3A-49C0-BED1-8F9C285479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Notes Placeholder 2">
            <a:extLst>
              <a:ext uri="{FF2B5EF4-FFF2-40B4-BE49-F238E27FC236}">
                <a16:creationId xmlns:a16="http://schemas.microsoft.com/office/drawing/2014/main" id="{58B19C38-D1E8-41B2-AB05-014C87A69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133124" name="Slide Number Placeholder 3">
            <a:extLst>
              <a:ext uri="{FF2B5EF4-FFF2-40B4-BE49-F238E27FC236}">
                <a16:creationId xmlns:a16="http://schemas.microsoft.com/office/drawing/2014/main" id="{F5883062-9A7F-45B9-9667-B05E032269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A77E5F9-8673-4F1C-8B2D-7E1F1C957B94}" type="slidenum">
              <a:rPr lang="en-GB" altLang="nl-BE" smtClean="0"/>
              <a:pPr/>
              <a:t>45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>
            <a:extLst>
              <a:ext uri="{FF2B5EF4-FFF2-40B4-BE49-F238E27FC236}">
                <a16:creationId xmlns:a16="http://schemas.microsoft.com/office/drawing/2014/main" id="{3B5A0A81-1934-4447-B34A-297F4BA956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Notes Placeholder 2">
            <a:extLst>
              <a:ext uri="{FF2B5EF4-FFF2-40B4-BE49-F238E27FC236}">
                <a16:creationId xmlns:a16="http://schemas.microsoft.com/office/drawing/2014/main" id="{DE20D38C-6F12-49C3-AB80-AF8EA903A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18436" name="Slide Number Placeholder 3">
            <a:extLst>
              <a:ext uri="{FF2B5EF4-FFF2-40B4-BE49-F238E27FC236}">
                <a16:creationId xmlns:a16="http://schemas.microsoft.com/office/drawing/2014/main" id="{D24FEADC-5298-4A6A-95CF-4D4DCB511D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2E44DD7-7413-48A7-BFEB-1852D08190A5}" type="slidenum">
              <a:rPr lang="en-GB" altLang="nl-BE" smtClean="0"/>
              <a:pPr/>
              <a:t>7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>
            <a:extLst>
              <a:ext uri="{FF2B5EF4-FFF2-40B4-BE49-F238E27FC236}">
                <a16:creationId xmlns:a16="http://schemas.microsoft.com/office/drawing/2014/main" id="{64E391C9-4F49-48B8-A358-0E18682D88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Notes Placeholder 2">
            <a:extLst>
              <a:ext uri="{FF2B5EF4-FFF2-40B4-BE49-F238E27FC236}">
                <a16:creationId xmlns:a16="http://schemas.microsoft.com/office/drawing/2014/main" id="{72CA68B0-E5B6-45F0-AD89-A3B82D14D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141316" name="Slide Number Placeholder 3">
            <a:extLst>
              <a:ext uri="{FF2B5EF4-FFF2-40B4-BE49-F238E27FC236}">
                <a16:creationId xmlns:a16="http://schemas.microsoft.com/office/drawing/2014/main" id="{E6C4BBAE-016E-46A7-8E7D-BAE764312C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CDE997C-7FB3-40EC-9C99-5CB75B9A9B3C}" type="slidenum">
              <a:rPr lang="en-GB" altLang="nl-BE" smtClean="0"/>
              <a:pPr/>
              <a:t>46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>
            <a:extLst>
              <a:ext uri="{FF2B5EF4-FFF2-40B4-BE49-F238E27FC236}">
                <a16:creationId xmlns:a16="http://schemas.microsoft.com/office/drawing/2014/main" id="{EAF3D2D2-982E-4E37-B9EE-72A34F93C3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Notes Placeholder 2">
            <a:extLst>
              <a:ext uri="{FF2B5EF4-FFF2-40B4-BE49-F238E27FC236}">
                <a16:creationId xmlns:a16="http://schemas.microsoft.com/office/drawing/2014/main" id="{056D0931-D64B-4DCC-A457-1B89F2C9A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145412" name="Slide Number Placeholder 3">
            <a:extLst>
              <a:ext uri="{FF2B5EF4-FFF2-40B4-BE49-F238E27FC236}">
                <a16:creationId xmlns:a16="http://schemas.microsoft.com/office/drawing/2014/main" id="{F1A4FDC5-4D8C-4989-8492-72772E3A4E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BC46426-239F-48CF-B18F-67662A95952C}" type="slidenum">
              <a:rPr lang="en-GB" altLang="nl-BE" smtClean="0"/>
              <a:pPr/>
              <a:t>47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>
            <a:extLst>
              <a:ext uri="{FF2B5EF4-FFF2-40B4-BE49-F238E27FC236}">
                <a16:creationId xmlns:a16="http://schemas.microsoft.com/office/drawing/2014/main" id="{ECDEC6A4-3AAB-4164-8C37-FA8A86B616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Notes Placeholder 2">
            <a:extLst>
              <a:ext uri="{FF2B5EF4-FFF2-40B4-BE49-F238E27FC236}">
                <a16:creationId xmlns:a16="http://schemas.microsoft.com/office/drawing/2014/main" id="{A58A13F0-0DFF-4C3D-8BBB-5D57A72A2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147460" name="Slide Number Placeholder 3">
            <a:extLst>
              <a:ext uri="{FF2B5EF4-FFF2-40B4-BE49-F238E27FC236}">
                <a16:creationId xmlns:a16="http://schemas.microsoft.com/office/drawing/2014/main" id="{0A00F558-E0E5-4447-8212-7D2E9B9BB7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90E8761-7B1F-4462-8F69-6558D7BA3CF9}" type="slidenum">
              <a:rPr lang="en-GB" altLang="nl-BE" smtClean="0"/>
              <a:pPr/>
              <a:t>48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>
            <a:extLst>
              <a:ext uri="{FF2B5EF4-FFF2-40B4-BE49-F238E27FC236}">
                <a16:creationId xmlns:a16="http://schemas.microsoft.com/office/drawing/2014/main" id="{A8FBA921-8E3A-4201-A381-A49472BAC7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Notes Placeholder 2">
            <a:extLst>
              <a:ext uri="{FF2B5EF4-FFF2-40B4-BE49-F238E27FC236}">
                <a16:creationId xmlns:a16="http://schemas.microsoft.com/office/drawing/2014/main" id="{3384FEB8-7845-477D-95B9-7BB46C6B0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149508" name="Slide Number Placeholder 3">
            <a:extLst>
              <a:ext uri="{FF2B5EF4-FFF2-40B4-BE49-F238E27FC236}">
                <a16:creationId xmlns:a16="http://schemas.microsoft.com/office/drawing/2014/main" id="{27414D19-7C5F-46EF-B39F-39F426729A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592988B-BA80-46BA-B137-A2F1FC459E2A}" type="slidenum">
              <a:rPr lang="en-GB" altLang="nl-BE" smtClean="0"/>
              <a:pPr/>
              <a:t>49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>
            <a:extLst>
              <a:ext uri="{FF2B5EF4-FFF2-40B4-BE49-F238E27FC236}">
                <a16:creationId xmlns:a16="http://schemas.microsoft.com/office/drawing/2014/main" id="{DA5C3596-577B-411D-8091-849934D5CE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Notes Placeholder 2">
            <a:extLst>
              <a:ext uri="{FF2B5EF4-FFF2-40B4-BE49-F238E27FC236}">
                <a16:creationId xmlns:a16="http://schemas.microsoft.com/office/drawing/2014/main" id="{0CE82911-20C1-4744-B891-8EB29C2CB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151556" name="Slide Number Placeholder 3">
            <a:extLst>
              <a:ext uri="{FF2B5EF4-FFF2-40B4-BE49-F238E27FC236}">
                <a16:creationId xmlns:a16="http://schemas.microsoft.com/office/drawing/2014/main" id="{2C990165-18DF-4B4E-9FD7-E95AE7146D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A3B489A-3BF4-478B-9A0E-022EDEE5BE2D}" type="slidenum">
              <a:rPr lang="en-GB" altLang="nl-BE" smtClean="0"/>
              <a:pPr/>
              <a:t>50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>
            <a:extLst>
              <a:ext uri="{FF2B5EF4-FFF2-40B4-BE49-F238E27FC236}">
                <a16:creationId xmlns:a16="http://schemas.microsoft.com/office/drawing/2014/main" id="{D5DD0819-3C3A-4448-87E3-0BFC20429F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>
            <a:extLst>
              <a:ext uri="{FF2B5EF4-FFF2-40B4-BE49-F238E27FC236}">
                <a16:creationId xmlns:a16="http://schemas.microsoft.com/office/drawing/2014/main" id="{33E1695B-272C-4D5C-9914-60A938D1B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20484" name="Slide Number Placeholder 3">
            <a:extLst>
              <a:ext uri="{FF2B5EF4-FFF2-40B4-BE49-F238E27FC236}">
                <a16:creationId xmlns:a16="http://schemas.microsoft.com/office/drawing/2014/main" id="{74CE3368-78E8-4061-9D04-042B2B1343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9B2EAE8-811F-4991-8563-4ADF30E49068}" type="slidenum">
              <a:rPr lang="en-GB" altLang="nl-BE" smtClean="0"/>
              <a:pPr/>
              <a:t>8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BC05DC88-7B4C-413F-BFEF-9D4F220CC2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25015598-5274-40F6-AA80-FEDD6E67C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9C9A3752-8959-4337-8B00-4E812FC188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66AF23E-9EB9-4AF2-B7A9-FE5D924A106B}" type="slidenum">
              <a:rPr lang="en-GB" altLang="nl-BE" smtClean="0"/>
              <a:pPr/>
              <a:t>9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>
            <a:extLst>
              <a:ext uri="{FF2B5EF4-FFF2-40B4-BE49-F238E27FC236}">
                <a16:creationId xmlns:a16="http://schemas.microsoft.com/office/drawing/2014/main" id="{6C599A7A-948D-4401-8170-3EDCBB0B99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>
            <a:extLst>
              <a:ext uri="{FF2B5EF4-FFF2-40B4-BE49-F238E27FC236}">
                <a16:creationId xmlns:a16="http://schemas.microsoft.com/office/drawing/2014/main" id="{519E24AE-C757-4CB8-B5C5-BDFA8FD98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28676" name="Slide Number Placeholder 3">
            <a:extLst>
              <a:ext uri="{FF2B5EF4-FFF2-40B4-BE49-F238E27FC236}">
                <a16:creationId xmlns:a16="http://schemas.microsoft.com/office/drawing/2014/main" id="{2A2A46FA-F413-439B-911C-5D40046FB5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121B7BF-6CB3-4F03-8F4A-4CCDF60DD399}" type="slidenum">
              <a:rPr lang="en-GB" altLang="nl-BE" smtClean="0"/>
              <a:pPr/>
              <a:t>10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>
            <a:extLst>
              <a:ext uri="{FF2B5EF4-FFF2-40B4-BE49-F238E27FC236}">
                <a16:creationId xmlns:a16="http://schemas.microsoft.com/office/drawing/2014/main" id="{C40BB2FF-BA0A-4306-A14A-3C16002FA0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>
            <a:extLst>
              <a:ext uri="{FF2B5EF4-FFF2-40B4-BE49-F238E27FC236}">
                <a16:creationId xmlns:a16="http://schemas.microsoft.com/office/drawing/2014/main" id="{1E3376BF-7778-43F2-A46F-14746665A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32772" name="Slide Number Placeholder 3">
            <a:extLst>
              <a:ext uri="{FF2B5EF4-FFF2-40B4-BE49-F238E27FC236}">
                <a16:creationId xmlns:a16="http://schemas.microsoft.com/office/drawing/2014/main" id="{315177CB-7598-43AB-A3B6-16267CADB2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2385399-632F-4599-A66C-9369E2C6FAF3}" type="slidenum">
              <a:rPr lang="en-GB" altLang="nl-BE" smtClean="0"/>
              <a:pPr/>
              <a:t>11</a:t>
            </a:fld>
            <a:endParaRPr lang="en-GB" altLang="nl-B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>
            <a:extLst>
              <a:ext uri="{FF2B5EF4-FFF2-40B4-BE49-F238E27FC236}">
                <a16:creationId xmlns:a16="http://schemas.microsoft.com/office/drawing/2014/main" id="{4DDBB541-35A0-4F17-8962-F291F18885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>
            <a:extLst>
              <a:ext uri="{FF2B5EF4-FFF2-40B4-BE49-F238E27FC236}">
                <a16:creationId xmlns:a16="http://schemas.microsoft.com/office/drawing/2014/main" id="{94409AF8-4404-4792-B230-FF1BB9E2BE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34820" name="Slide Number Placeholder 3">
            <a:extLst>
              <a:ext uri="{FF2B5EF4-FFF2-40B4-BE49-F238E27FC236}">
                <a16:creationId xmlns:a16="http://schemas.microsoft.com/office/drawing/2014/main" id="{2E896C70-D503-46DD-8BD9-3787D36699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40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91F5468-BD01-4431-A876-96D4D5928BAE}" type="slidenum">
              <a:rPr lang="en-GB" altLang="nl-BE" smtClean="0"/>
              <a:pPr/>
              <a:t>12</a:t>
            </a:fld>
            <a:endParaRPr lang="en-GB" altLang="nl-B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2F41071B-F17D-4950-B043-07A365AB7E8A}" type="datetime1">
              <a:rPr lang="en-CA" smtClean="0"/>
              <a:t>2018-11-14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CA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A635DEE9-BBD2-4B8F-95D8-9CDBEF6185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1598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EE29C-B76C-467C-B5A4-81B7E42524DA}" type="datetime1">
              <a:rPr lang="en-CA" smtClean="0"/>
              <a:t>2018-11-14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5736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B771F-BC25-4922-8C8E-47B96B113691}" type="datetime1">
              <a:rPr lang="en-CA" smtClean="0"/>
              <a:t>2018-11-14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81116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82315-6965-4A4D-9DF7-F5AD9B6DC2B3}" type="datetime1">
              <a:rPr lang="en-CA" smtClean="0"/>
              <a:t>2018-11-14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3803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39789-782B-4EC7-8E3E-644EDEBAA795}" type="datetime1">
              <a:rPr lang="en-CA" smtClean="0"/>
              <a:t>2018-11-14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5806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E5FA7-8378-4921-A1A5-E3B139F5A71B}" type="datetime1">
              <a:rPr lang="en-CA" smtClean="0"/>
              <a:t>2018-11-14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1597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1ADC6-610B-4C0F-AEED-CD9D97C7BDC2}" type="datetime1">
              <a:rPr lang="en-CA" smtClean="0"/>
              <a:t>2018-11-14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94441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238D2-4EAD-4712-90C2-59708695463C}" type="datetime1">
              <a:rPr lang="en-CA" smtClean="0"/>
              <a:t>2018-11-14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91384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789E5-0FAE-428D-8948-D41659D8650B}" type="datetime1">
              <a:rPr lang="en-CA" smtClean="0"/>
              <a:t>2018-11-14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978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96301-C0B8-4378-B17C-48FA04E3959B}" type="datetime1">
              <a:rPr lang="en-CA" smtClean="0"/>
              <a:t>2018-11-14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6952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6B75-6C6A-4F3A-8E9B-90CE47884FB0}" type="datetime1">
              <a:rPr lang="en-CA" smtClean="0"/>
              <a:t>2018-11-14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3197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3ADE4-B26C-4BDF-B1FE-8C2B79FE2E08}" type="datetime1">
              <a:rPr lang="en-CA" smtClean="0"/>
              <a:t>2018-11-14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1923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AFF60-5A75-43A3-8A50-E8B684991F1F}" type="datetime1">
              <a:rPr lang="en-CA" smtClean="0"/>
              <a:t>2018-11-14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7146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709F-6064-401D-AC83-40DD82637478}" type="datetime1">
              <a:rPr lang="en-CA" smtClean="0"/>
              <a:t>2018-11-14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8151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167DE-8FAB-4D33-9FCC-AE56220925CA}" type="datetime1">
              <a:rPr lang="en-CA" smtClean="0"/>
              <a:t>2018-11-14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5703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97166-7D68-4598-927E-90A6C2061501}" type="datetime1">
              <a:rPr lang="en-CA" smtClean="0"/>
              <a:t>2018-11-14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6585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78D79-73EA-47B1-B043-442408DF6305}" type="datetime1">
              <a:rPr lang="en-CA" smtClean="0"/>
              <a:t>2018-11-14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3026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A5999D6-DB36-4348-8678-B945B1BFDE78}" type="datetime1">
              <a:rPr lang="en-CA" smtClean="0"/>
              <a:t>2018-11-14</a:t>
            </a:fld>
            <a:endParaRPr lang="en-CA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A635DEE9-BBD2-4B8F-95D8-9CDBEF6185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6950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1" r:id="rId1"/>
    <p:sldLayoutId id="2147484112" r:id="rId2"/>
    <p:sldLayoutId id="2147484113" r:id="rId3"/>
    <p:sldLayoutId id="2147484114" r:id="rId4"/>
    <p:sldLayoutId id="2147484115" r:id="rId5"/>
    <p:sldLayoutId id="2147484116" r:id="rId6"/>
    <p:sldLayoutId id="2147484117" r:id="rId7"/>
    <p:sldLayoutId id="2147484118" r:id="rId8"/>
    <p:sldLayoutId id="2147484119" r:id="rId9"/>
    <p:sldLayoutId id="2147484120" r:id="rId10"/>
    <p:sldLayoutId id="2147484121" r:id="rId11"/>
    <p:sldLayoutId id="2147484122" r:id="rId12"/>
    <p:sldLayoutId id="2147484123" r:id="rId13"/>
    <p:sldLayoutId id="2147484124" r:id="rId14"/>
    <p:sldLayoutId id="2147484125" r:id="rId15"/>
    <p:sldLayoutId id="2147484126" r:id="rId16"/>
    <p:sldLayoutId id="214748412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hyperlink" Target="http://www.pdbmbook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5E6F-8744-4C13-9121-E10EA50B18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Data Warehousing</a:t>
            </a:r>
            <a:br>
              <a:rPr lang="en-CA" dirty="0"/>
            </a:br>
            <a:r>
              <a:rPr lang="en-CA" dirty="0"/>
              <a:t>&amp; Business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7BE21C-AD87-48FB-9C30-AC00F3ED34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5048685"/>
            <a:ext cx="8825658" cy="861420"/>
          </a:xfrm>
        </p:spPr>
        <p:txBody>
          <a:bodyPr/>
          <a:lstStyle/>
          <a:p>
            <a:r>
              <a:rPr lang="en-CA" dirty="0"/>
              <a:t>Prof. Saed SAYAd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0ED48-634B-41A7-BF75-48278AC53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1391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8D2000EF-C7D7-40C7-84E4-6B1FDF647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/>
              <a:t>Snowflake Schema</a:t>
            </a:r>
            <a:endParaRPr lang="nl-BE" altLang="nl-BE"/>
          </a:p>
        </p:txBody>
      </p:sp>
      <p:pic>
        <p:nvPicPr>
          <p:cNvPr id="27652" name="Picture 4">
            <a:extLst>
              <a:ext uri="{FF2B5EF4-FFF2-40B4-BE49-F238E27FC236}">
                <a16:creationId xmlns:a16="http://schemas.microsoft.com/office/drawing/2014/main" id="{E6D4C3F2-36B0-4347-8BE4-A67382E34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156" y="2533909"/>
            <a:ext cx="8761413" cy="4160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4D3561-E43D-4B0F-A83C-F5C4ACAB9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10</a:t>
            </a:fld>
            <a:endParaRPr lang="en-CA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22C3CC8A-5300-42B2-B4C1-59528B259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 dirty="0"/>
              <a:t>Fact Constellation</a:t>
            </a:r>
            <a:endParaRPr lang="nl-BE" altLang="nl-BE" dirty="0"/>
          </a:p>
        </p:txBody>
      </p:sp>
      <p:pic>
        <p:nvPicPr>
          <p:cNvPr id="31748" name="Picture 4">
            <a:extLst>
              <a:ext uri="{FF2B5EF4-FFF2-40B4-BE49-F238E27FC236}">
                <a16:creationId xmlns:a16="http://schemas.microsoft.com/office/drawing/2014/main" id="{036E7D2F-6705-4432-B9E7-F2AB21BE2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316" y="2500488"/>
            <a:ext cx="9296400" cy="394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4C2E8B-85DF-4EEE-B6F3-D605729A0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11</a:t>
            </a:fld>
            <a:endParaRPr lang="en-CA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E944948D-48F1-4035-B8B2-79DA22E21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/>
              <a:t>Specific Schema Issues</a:t>
            </a:r>
            <a:endParaRPr lang="nl-BE" altLang="nl-BE"/>
          </a:p>
        </p:txBody>
      </p:sp>
      <p:sp>
        <p:nvSpPr>
          <p:cNvPr id="33795" name="Content Placeholder 2">
            <a:extLst>
              <a:ext uri="{FF2B5EF4-FFF2-40B4-BE49-F238E27FC236}">
                <a16:creationId xmlns:a16="http://schemas.microsoft.com/office/drawing/2014/main" id="{C93AEA44-32D2-4C2F-B681-5F151A95F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2682909"/>
            <a:ext cx="8915400" cy="3697793"/>
          </a:xfrm>
        </p:spPr>
        <p:txBody>
          <a:bodyPr>
            <a:normAutofit/>
          </a:bodyPr>
          <a:lstStyle/>
          <a:p>
            <a:r>
              <a:rPr lang="en-US" altLang="nl-BE" sz="2000" dirty="0"/>
              <a:t>Surrogate keys</a:t>
            </a:r>
          </a:p>
          <a:p>
            <a:r>
              <a:rPr lang="en-US" altLang="nl-BE" sz="2000" dirty="0"/>
              <a:t>Granularity of the fact table</a:t>
            </a:r>
          </a:p>
          <a:p>
            <a:r>
              <a:rPr lang="en-US" altLang="nl-BE" sz="2000" dirty="0" err="1"/>
              <a:t>Factless</a:t>
            </a:r>
            <a:r>
              <a:rPr lang="en-US" altLang="nl-BE" sz="2000" dirty="0"/>
              <a:t> Fact Tables</a:t>
            </a:r>
          </a:p>
          <a:p>
            <a:r>
              <a:rPr lang="en-US" altLang="nl-BE" sz="2000" dirty="0"/>
              <a:t>Optimizing dimensions</a:t>
            </a:r>
          </a:p>
          <a:p>
            <a:r>
              <a:rPr lang="en-US" altLang="nl-BE" sz="2000" dirty="0"/>
              <a:t>Defining junk dimensions</a:t>
            </a:r>
          </a:p>
          <a:p>
            <a:r>
              <a:rPr lang="en-US" altLang="nl-BE" sz="2000" dirty="0"/>
              <a:t>Defining outrigger tables</a:t>
            </a:r>
          </a:p>
          <a:p>
            <a:r>
              <a:rPr lang="en-US" altLang="nl-BE" sz="2000" dirty="0"/>
              <a:t>Slowly changing dimensions</a:t>
            </a:r>
          </a:p>
          <a:p>
            <a:r>
              <a:rPr lang="en-US" altLang="nl-BE" sz="2000" dirty="0"/>
              <a:t>Rapidly changing dimensions</a:t>
            </a:r>
            <a:endParaRPr lang="nl-BE" altLang="nl-BE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83EA5A-D7FB-465C-A936-ABD29E987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12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>
            <a:extLst>
              <a:ext uri="{FF2B5EF4-FFF2-40B4-BE49-F238E27FC236}">
                <a16:creationId xmlns:a16="http://schemas.microsoft.com/office/drawing/2014/main" id="{B0F73C6E-E067-48D8-9279-C39BDB9D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/>
              <a:t>Surrogate keys</a:t>
            </a:r>
            <a:endParaRPr lang="nl-BE" altLang="nl-BE"/>
          </a:p>
        </p:txBody>
      </p:sp>
      <p:sp>
        <p:nvSpPr>
          <p:cNvPr id="35843" name="Content Placeholder 2">
            <a:extLst>
              <a:ext uri="{FF2B5EF4-FFF2-40B4-BE49-F238E27FC236}">
                <a16:creationId xmlns:a16="http://schemas.microsoft.com/office/drawing/2014/main" id="{B6EE52E9-C9C5-4BF4-99DA-DD66187F6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554956" cy="3556140"/>
          </a:xfrm>
        </p:spPr>
        <p:txBody>
          <a:bodyPr>
            <a:normAutofit/>
          </a:bodyPr>
          <a:lstStyle/>
          <a:p>
            <a:r>
              <a:rPr lang="en-US" altLang="nl-BE" sz="2000" dirty="0"/>
              <a:t>Cannot use </a:t>
            </a:r>
            <a:r>
              <a:rPr lang="en-US" altLang="nl-BE" sz="2000" b="1" dirty="0"/>
              <a:t>actual business keys </a:t>
            </a:r>
            <a:r>
              <a:rPr lang="en-US" altLang="nl-BE" sz="2000" dirty="0"/>
              <a:t>(e.g., </a:t>
            </a:r>
            <a:r>
              <a:rPr lang="en-US" altLang="nl-BE" sz="2000" dirty="0" err="1"/>
              <a:t>StoreKey</a:t>
            </a:r>
            <a:r>
              <a:rPr lang="en-US" altLang="nl-BE" sz="2000" dirty="0"/>
              <a:t>, </a:t>
            </a:r>
            <a:r>
              <a:rPr lang="en-US" altLang="nl-BE" sz="2000" dirty="0" err="1"/>
              <a:t>ProductKey</a:t>
            </a:r>
            <a:r>
              <a:rPr lang="en-US" altLang="nl-BE" sz="2000" dirty="0"/>
              <a:t>, </a:t>
            </a:r>
            <a:r>
              <a:rPr lang="en-US" altLang="nl-BE" sz="2000" dirty="0" err="1"/>
              <a:t>ShipperKey</a:t>
            </a:r>
            <a:r>
              <a:rPr lang="en-US" altLang="nl-BE" sz="2000" dirty="0"/>
              <a:t>)  since they usually have a business meaning</a:t>
            </a:r>
          </a:p>
          <a:p>
            <a:r>
              <a:rPr lang="en-US" altLang="nl-BE" sz="2000" b="1" dirty="0"/>
              <a:t>Surrogate keys </a:t>
            </a:r>
            <a:r>
              <a:rPr lang="en-US" altLang="nl-BE" sz="2000" dirty="0"/>
              <a:t>essentially buffer the data warehouse from the operational environment </a:t>
            </a:r>
          </a:p>
          <a:p>
            <a:r>
              <a:rPr lang="en-US" altLang="nl-BE" sz="2000" dirty="0"/>
              <a:t>Surrogate keys are </a:t>
            </a:r>
            <a:r>
              <a:rPr lang="en-US" altLang="nl-BE" sz="2000" b="1" dirty="0"/>
              <a:t>meaningless integers</a:t>
            </a:r>
            <a:endParaRPr lang="nl-BE" altLang="nl-BE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027817-D393-4E17-A880-91781A774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13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>
            <a:extLst>
              <a:ext uri="{FF2B5EF4-FFF2-40B4-BE49-F238E27FC236}">
                <a16:creationId xmlns:a16="http://schemas.microsoft.com/office/drawing/2014/main" id="{0B901475-C74F-4C2D-BA85-E508FA6B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/>
              <a:t>Granularity of the fact table</a:t>
            </a:r>
            <a:endParaRPr lang="nl-BE" altLang="nl-BE"/>
          </a:p>
        </p:txBody>
      </p:sp>
      <p:sp>
        <p:nvSpPr>
          <p:cNvPr id="37891" name="Content Placeholder 2">
            <a:extLst>
              <a:ext uri="{FF2B5EF4-FFF2-40B4-BE49-F238E27FC236}">
                <a16:creationId xmlns:a16="http://schemas.microsoft.com/office/drawing/2014/main" id="{DF3F2773-D98C-4A4A-ADE3-EB810738F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499"/>
            <a:ext cx="9600676" cy="3958771"/>
          </a:xfrm>
        </p:spPr>
        <p:txBody>
          <a:bodyPr>
            <a:normAutofit/>
          </a:bodyPr>
          <a:lstStyle/>
          <a:p>
            <a:r>
              <a:rPr lang="en-US" altLang="nl-BE" sz="2000" b="1" dirty="0"/>
              <a:t>Level of detail of one row </a:t>
            </a:r>
            <a:r>
              <a:rPr lang="en-US" altLang="nl-BE" sz="2000" dirty="0"/>
              <a:t>of the fact able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dirty="0"/>
              <a:t>Higher granularity implies more rows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dirty="0"/>
              <a:t>Lower granularity implies fewer rows</a:t>
            </a:r>
          </a:p>
          <a:p>
            <a:r>
              <a:rPr lang="en-US" altLang="nl-BE" sz="2000" b="1" dirty="0"/>
              <a:t>Trade-off</a:t>
            </a:r>
            <a:r>
              <a:rPr lang="en-US" altLang="nl-BE" sz="2000" dirty="0"/>
              <a:t> between level of detailed analysis and storage requirements </a:t>
            </a:r>
          </a:p>
          <a:p>
            <a:r>
              <a:rPr lang="en-US" altLang="nl-BE" sz="2000" dirty="0"/>
              <a:t>Examples: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b="1" dirty="0"/>
              <a:t>One tuple </a:t>
            </a:r>
            <a:r>
              <a:rPr lang="en-US" altLang="nl-BE" dirty="0"/>
              <a:t>of the fact table corresponds to </a:t>
            </a:r>
            <a:r>
              <a:rPr lang="en-US" altLang="nl-BE" b="1" dirty="0"/>
              <a:t>one line on a purchase order</a:t>
            </a:r>
            <a:endParaRPr lang="nl-BE" altLang="nl-BE" b="1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b="1" dirty="0"/>
              <a:t>One tuple </a:t>
            </a:r>
            <a:r>
              <a:rPr lang="en-US" altLang="nl-BE" dirty="0"/>
              <a:t>of the fact table corresponds to </a:t>
            </a:r>
            <a:r>
              <a:rPr lang="en-US" altLang="nl-BE" b="1" dirty="0"/>
              <a:t>one purchase order (multiple lines)</a:t>
            </a:r>
            <a:endParaRPr lang="nl-BE" altLang="nl-BE" b="1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b="1" dirty="0"/>
              <a:t>One tuple </a:t>
            </a:r>
            <a:r>
              <a:rPr lang="en-US" altLang="nl-BE" dirty="0"/>
              <a:t>of the fact able corresponds to </a:t>
            </a:r>
            <a:r>
              <a:rPr lang="en-US" altLang="nl-BE" b="1" dirty="0"/>
              <a:t>all purchase orders</a:t>
            </a:r>
            <a:r>
              <a:rPr lang="en-US" altLang="nl-BE" dirty="0"/>
              <a:t> </a:t>
            </a:r>
            <a:r>
              <a:rPr lang="en-US" altLang="nl-BE" b="1" dirty="0"/>
              <a:t>made by a customer</a:t>
            </a:r>
            <a:endParaRPr lang="nl-BE" altLang="nl-BE" b="1" dirty="0"/>
          </a:p>
          <a:p>
            <a:endParaRPr lang="nl-BE" altLang="nl-BE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41C9D9-8AEA-404E-B69A-3CA19D9FD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14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>
            <a:extLst>
              <a:ext uri="{FF2B5EF4-FFF2-40B4-BE49-F238E27FC236}">
                <a16:creationId xmlns:a16="http://schemas.microsoft.com/office/drawing/2014/main" id="{103485D3-AEC1-44BA-83AC-F0D204D0F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/>
              <a:t>Factless Fact Tables</a:t>
            </a:r>
            <a:endParaRPr lang="nl-BE" altLang="nl-BE"/>
          </a:p>
        </p:txBody>
      </p:sp>
      <p:pic>
        <p:nvPicPr>
          <p:cNvPr id="39940" name="Picture 4">
            <a:extLst>
              <a:ext uri="{FF2B5EF4-FFF2-40B4-BE49-F238E27FC236}">
                <a16:creationId xmlns:a16="http://schemas.microsoft.com/office/drawing/2014/main" id="{939DE55A-ECD5-4328-A44D-1EB79E236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87" y="2544327"/>
            <a:ext cx="7210425" cy="394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DD200A-0427-45F9-98CE-4B0A6FF04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15</a:t>
            </a:fld>
            <a:endParaRPr lang="en-CA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044A2B16-78F8-43C0-B94A-8FD4E1EEB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 dirty="0"/>
              <a:t>Optimizing Dimensions</a:t>
            </a:r>
            <a:endParaRPr lang="nl-BE" alt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278B1-02FD-4369-918C-D12DE1B0C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612106" cy="34163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000" dirty="0"/>
              <a:t>Dimension columns/tables should be </a:t>
            </a:r>
            <a:r>
              <a:rPr lang="en-US" sz="2000" b="1" dirty="0"/>
              <a:t>heavily indexed </a:t>
            </a:r>
            <a:r>
              <a:rPr lang="en-US" sz="2000" dirty="0"/>
              <a:t>to improve query execution time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110216-8CF7-484A-84CA-C389D530F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16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26932A-4894-477E-B9AA-EE34F4CA0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182" y="3429000"/>
            <a:ext cx="4966955" cy="318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>
            <a:extLst>
              <a:ext uri="{FF2B5EF4-FFF2-40B4-BE49-F238E27FC236}">
                <a16:creationId xmlns:a16="http://schemas.microsoft.com/office/drawing/2014/main" id="{E8277311-8532-4E86-96A3-D0D33E626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/>
              <a:t>Junk Dimensions</a:t>
            </a:r>
            <a:endParaRPr lang="nl-BE" altLang="nl-BE"/>
          </a:p>
        </p:txBody>
      </p:sp>
      <p:sp>
        <p:nvSpPr>
          <p:cNvPr id="44035" name="Content Placeholder 2">
            <a:extLst>
              <a:ext uri="{FF2B5EF4-FFF2-40B4-BE49-F238E27FC236}">
                <a16:creationId xmlns:a16="http://schemas.microsoft.com/office/drawing/2014/main" id="{5F69470F-230F-41FE-8F3B-74DBDFC11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7950" y="2331218"/>
            <a:ext cx="9469120" cy="1187045"/>
          </a:xfrm>
        </p:spPr>
        <p:txBody>
          <a:bodyPr>
            <a:normAutofit/>
          </a:bodyPr>
          <a:lstStyle/>
          <a:p>
            <a:r>
              <a:rPr lang="en-US" altLang="nl-BE" b="1" dirty="0"/>
              <a:t>Junk dimension </a:t>
            </a:r>
            <a:r>
              <a:rPr lang="en-US" altLang="nl-BE" dirty="0"/>
              <a:t>is a dimension that simply enumerates all feasible combinations of values of the </a:t>
            </a:r>
            <a:r>
              <a:rPr lang="en-US" altLang="nl-BE" b="1" dirty="0"/>
              <a:t>low cardinality </a:t>
            </a:r>
            <a:r>
              <a:rPr lang="en-US" altLang="nl-BE" dirty="0"/>
              <a:t>attribute types such as flags or indicators</a:t>
            </a:r>
            <a:endParaRPr lang="nl-BE" altLang="nl-BE" dirty="0"/>
          </a:p>
          <a:p>
            <a:r>
              <a:rPr lang="en-US" altLang="nl-BE" dirty="0"/>
              <a:t>Example</a:t>
            </a:r>
            <a:r>
              <a:rPr lang="en-US" altLang="nl-BE" b="1" dirty="0"/>
              <a:t>: On-line Purchase </a:t>
            </a:r>
            <a:r>
              <a:rPr lang="en-US" altLang="nl-BE" dirty="0"/>
              <a:t>(Y/N), </a:t>
            </a:r>
            <a:r>
              <a:rPr lang="en-US" altLang="nl-BE" b="1" dirty="0"/>
              <a:t>Payment</a:t>
            </a:r>
            <a:r>
              <a:rPr lang="en-US" altLang="nl-BE" dirty="0"/>
              <a:t> (cash or credit-card), </a:t>
            </a:r>
            <a:r>
              <a:rPr lang="en-US" altLang="nl-BE" b="1" dirty="0"/>
              <a:t>Discount</a:t>
            </a:r>
            <a:r>
              <a:rPr lang="en-US" altLang="nl-BE" dirty="0"/>
              <a:t> (Y/N)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582FDE2-953B-4E62-B1BE-70F05EA91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86486"/>
              </p:ext>
            </p:extLst>
          </p:nvPr>
        </p:nvGraphicFramePr>
        <p:xfrm>
          <a:off x="3332703" y="3790950"/>
          <a:ext cx="5526594" cy="2557526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1095410">
                  <a:extLst>
                    <a:ext uri="{9D8B030D-6E8A-4147-A177-3AD203B41FA5}">
                      <a16:colId xmlns:a16="http://schemas.microsoft.com/office/drawing/2014/main" val="1754751251"/>
                    </a:ext>
                  </a:extLst>
                </a:gridCol>
                <a:gridCol w="1804161">
                  <a:extLst>
                    <a:ext uri="{9D8B030D-6E8A-4147-A177-3AD203B41FA5}">
                      <a16:colId xmlns:a16="http://schemas.microsoft.com/office/drawing/2014/main" val="2114972060"/>
                    </a:ext>
                  </a:extLst>
                </a:gridCol>
                <a:gridCol w="1471404">
                  <a:extLst>
                    <a:ext uri="{9D8B030D-6E8A-4147-A177-3AD203B41FA5}">
                      <a16:colId xmlns:a16="http://schemas.microsoft.com/office/drawing/2014/main" val="1137631959"/>
                    </a:ext>
                  </a:extLst>
                </a:gridCol>
                <a:gridCol w="1155619">
                  <a:extLst>
                    <a:ext uri="{9D8B030D-6E8A-4147-A177-3AD203B41FA5}">
                      <a16:colId xmlns:a16="http://schemas.microsoft.com/office/drawing/2014/main" val="3840353112"/>
                    </a:ext>
                  </a:extLst>
                </a:gridCol>
              </a:tblGrid>
              <a:tr h="31965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JunkKey1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On-line purchase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Payment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Discount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extLst>
                  <a:ext uri="{0D108BD9-81ED-4DB2-BD59-A6C34878D82A}">
                    <a16:rowId xmlns:a16="http://schemas.microsoft.com/office/drawing/2014/main" val="1177102071"/>
                  </a:ext>
                </a:extLst>
              </a:tr>
              <a:tr h="31976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Yes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Credit-card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Yes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extLst>
                  <a:ext uri="{0D108BD9-81ED-4DB2-BD59-A6C34878D82A}">
                    <a16:rowId xmlns:a16="http://schemas.microsoft.com/office/drawing/2014/main" val="2713518326"/>
                  </a:ext>
                </a:extLst>
              </a:tr>
              <a:tr h="31976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Yes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Credit-card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extLst>
                  <a:ext uri="{0D108BD9-81ED-4DB2-BD59-A6C34878D82A}">
                    <a16:rowId xmlns:a16="http://schemas.microsoft.com/office/drawing/2014/main" val="589292270"/>
                  </a:ext>
                </a:extLst>
              </a:tr>
              <a:tr h="31976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3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Credit-card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Yes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extLst>
                  <a:ext uri="{0D108BD9-81ED-4DB2-BD59-A6C34878D82A}">
                    <a16:rowId xmlns:a16="http://schemas.microsoft.com/office/drawing/2014/main" val="1558259206"/>
                  </a:ext>
                </a:extLst>
              </a:tr>
              <a:tr h="31976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Credit-card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extLst>
                  <a:ext uri="{0D108BD9-81ED-4DB2-BD59-A6C34878D82A}">
                    <a16:rowId xmlns:a16="http://schemas.microsoft.com/office/drawing/2014/main" val="1984773273"/>
                  </a:ext>
                </a:extLst>
              </a:tr>
              <a:tr h="31976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Cash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Yes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extLst>
                  <a:ext uri="{0D108BD9-81ED-4DB2-BD59-A6C34878D82A}">
                    <a16:rowId xmlns:a16="http://schemas.microsoft.com/office/drawing/2014/main" val="2068656342"/>
                  </a:ext>
                </a:extLst>
              </a:tr>
              <a:tr h="31976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Cash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extLst>
                  <a:ext uri="{0D108BD9-81ED-4DB2-BD59-A6C34878D82A}">
                    <a16:rowId xmlns:a16="http://schemas.microsoft.com/office/drawing/2014/main" val="4079846752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8EE0E-03D9-4E6C-B5D4-868B7C658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17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>
            <a:extLst>
              <a:ext uri="{FF2B5EF4-FFF2-40B4-BE49-F238E27FC236}">
                <a16:creationId xmlns:a16="http://schemas.microsoft.com/office/drawing/2014/main" id="{C21BC46B-2367-491E-9768-202DB1601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 dirty="0"/>
              <a:t>Outrigger tables</a:t>
            </a:r>
            <a:endParaRPr lang="nl-BE" altLang="nl-BE" dirty="0"/>
          </a:p>
        </p:txBody>
      </p:sp>
      <p:sp>
        <p:nvSpPr>
          <p:cNvPr id="46083" name="Content Placeholder 2">
            <a:extLst>
              <a:ext uri="{FF2B5EF4-FFF2-40B4-BE49-F238E27FC236}">
                <a16:creationId xmlns:a16="http://schemas.microsoft.com/office/drawing/2014/main" id="{7047AC4B-DADC-497D-9539-82CA5F283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770" y="2452618"/>
            <a:ext cx="4900021" cy="4068762"/>
          </a:xfrm>
        </p:spPr>
        <p:txBody>
          <a:bodyPr>
            <a:normAutofit/>
          </a:bodyPr>
          <a:lstStyle/>
          <a:p>
            <a:r>
              <a:rPr lang="en-US" altLang="nl-BE" sz="1600" dirty="0"/>
              <a:t>Outrigger tables can only be related to dimension tables, where the </a:t>
            </a:r>
            <a:r>
              <a:rPr lang="en-US" altLang="nl-BE" sz="1600" b="1" dirty="0"/>
              <a:t>outrigger table is the parent</a:t>
            </a:r>
            <a:r>
              <a:rPr lang="en-US" altLang="nl-BE" sz="1600" dirty="0"/>
              <a:t> and the </a:t>
            </a:r>
            <a:r>
              <a:rPr lang="en-US" altLang="nl-BE" sz="1600" b="1" dirty="0"/>
              <a:t>dimension table is the child. </a:t>
            </a:r>
          </a:p>
          <a:p>
            <a:r>
              <a:rPr lang="en-US" altLang="nl-BE" sz="1600" dirty="0"/>
              <a:t>When outrigger tables are used in a dimensional model to decompose, or </a:t>
            </a:r>
            <a:r>
              <a:rPr lang="en-US" altLang="nl-BE" sz="1600" b="1" dirty="0"/>
              <a:t>normalize</a:t>
            </a:r>
            <a:r>
              <a:rPr lang="en-US" altLang="nl-BE" sz="1600" dirty="0"/>
              <a:t>, dimension hierarchies for each many-to-one relationship, the model is called a </a:t>
            </a:r>
            <a:r>
              <a:rPr lang="en-US" altLang="nl-BE" sz="1600" b="1" dirty="0"/>
              <a:t>snowflake schema</a:t>
            </a:r>
            <a:r>
              <a:rPr lang="en-US" altLang="nl-BE" sz="1600" dirty="0"/>
              <a:t>.</a:t>
            </a:r>
          </a:p>
          <a:p>
            <a:r>
              <a:rPr lang="en-US" altLang="nl-BE" sz="1600" dirty="0"/>
              <a:t>Though most data warehouse experts recommend </a:t>
            </a:r>
            <a:r>
              <a:rPr lang="en-US" altLang="nl-BE" sz="1600" b="1" dirty="0"/>
              <a:t>against normalizing data </a:t>
            </a:r>
            <a:r>
              <a:rPr lang="en-US" altLang="nl-BE" sz="1600" dirty="0"/>
              <a:t>in a warehouse because it reduces the querying performance gained by a star schema.</a:t>
            </a:r>
          </a:p>
        </p:txBody>
      </p:sp>
      <p:pic>
        <p:nvPicPr>
          <p:cNvPr id="46085" name="Picture 4">
            <a:extLst>
              <a:ext uri="{FF2B5EF4-FFF2-40B4-BE49-F238E27FC236}">
                <a16:creationId xmlns:a16="http://schemas.microsoft.com/office/drawing/2014/main" id="{8F2D0787-A9EB-41AA-93F4-2B25F1A8C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209" y="2804224"/>
            <a:ext cx="5288782" cy="2771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178B3F-7F7E-4EB0-B68D-8E162B43C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18</a:t>
            </a:fld>
            <a:endParaRPr lang="en-CA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018A1010-563F-43F3-9BB9-002B53AC1CFA}"/>
              </a:ext>
            </a:extLst>
          </p:cNvPr>
          <p:cNvSpPr/>
          <p:nvPr/>
        </p:nvSpPr>
        <p:spPr>
          <a:xfrm>
            <a:off x="7576456" y="4049486"/>
            <a:ext cx="252000" cy="1024932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E5FD8B28-5B0F-4565-9F19-9B043A1BBD22}"/>
              </a:ext>
            </a:extLst>
          </p:cNvPr>
          <p:cNvSpPr/>
          <p:nvPr/>
        </p:nvSpPr>
        <p:spPr>
          <a:xfrm rot="10800000">
            <a:off x="10006802" y="4486999"/>
            <a:ext cx="252000" cy="1024932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build="p"/>
      <p:bldP spid="3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>
            <a:extLst>
              <a:ext uri="{FF2B5EF4-FFF2-40B4-BE49-F238E27FC236}">
                <a16:creationId xmlns:a16="http://schemas.microsoft.com/office/drawing/2014/main" id="{FDC25929-3C21-4CCD-AE04-34CCD2B58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/>
              <a:t>Slowly Changing Dimensions</a:t>
            </a:r>
            <a:endParaRPr lang="nl-BE" altLang="nl-BE"/>
          </a:p>
        </p:txBody>
      </p:sp>
      <p:sp>
        <p:nvSpPr>
          <p:cNvPr id="48131" name="Content Placeholder 2">
            <a:extLst>
              <a:ext uri="{FF2B5EF4-FFF2-40B4-BE49-F238E27FC236}">
                <a16:creationId xmlns:a16="http://schemas.microsoft.com/office/drawing/2014/main" id="{6BED375B-6ABB-4F74-9402-026958E08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878136" cy="1194777"/>
          </a:xfrm>
        </p:spPr>
        <p:txBody>
          <a:bodyPr/>
          <a:lstStyle/>
          <a:p>
            <a:r>
              <a:rPr lang="en-US" altLang="nl-BE" dirty="0"/>
              <a:t>Dimensions that </a:t>
            </a:r>
            <a:r>
              <a:rPr lang="en-US" altLang="nl-BE" b="1" dirty="0"/>
              <a:t>change slowly and irregularly </a:t>
            </a:r>
            <a:r>
              <a:rPr lang="en-US" altLang="nl-BE" dirty="0"/>
              <a:t>over a period of time</a:t>
            </a:r>
          </a:p>
          <a:p>
            <a:r>
              <a:rPr lang="en-US" altLang="nl-BE" dirty="0"/>
              <a:t>Example: </a:t>
            </a:r>
            <a:r>
              <a:rPr lang="en-US" altLang="nl-BE" b="1" dirty="0"/>
              <a:t>customer segment </a:t>
            </a:r>
            <a:r>
              <a:rPr lang="en-US" altLang="nl-BE" dirty="0"/>
              <a:t>ranging from AAA, AA, A, BBB, … to C, determined on </a:t>
            </a:r>
            <a:r>
              <a:rPr lang="en-US" altLang="nl-BE" b="1" dirty="0"/>
              <a:t>a yearly basis</a:t>
            </a:r>
            <a:endParaRPr lang="nl-BE" altLang="nl-BE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1875FF-F3AA-4172-BC47-0F6FEBAF0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19</a:t>
            </a:fld>
            <a:endParaRPr lang="en-CA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E532EF1-20F6-4BB8-9672-4D21DAD2F0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952122"/>
              </p:ext>
            </p:extLst>
          </p:nvPr>
        </p:nvGraphicFramePr>
        <p:xfrm>
          <a:off x="2780392" y="4238014"/>
          <a:ext cx="6082253" cy="974726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1606849">
                  <a:extLst>
                    <a:ext uri="{9D8B030D-6E8A-4147-A177-3AD203B41FA5}">
                      <a16:colId xmlns:a16="http://schemas.microsoft.com/office/drawing/2014/main" val="907550530"/>
                    </a:ext>
                  </a:extLst>
                </a:gridCol>
                <a:gridCol w="1486257">
                  <a:extLst>
                    <a:ext uri="{9D8B030D-6E8A-4147-A177-3AD203B41FA5}">
                      <a16:colId xmlns:a16="http://schemas.microsoft.com/office/drawing/2014/main" val="3160756937"/>
                    </a:ext>
                  </a:extLst>
                </a:gridCol>
                <a:gridCol w="1849131">
                  <a:extLst>
                    <a:ext uri="{9D8B030D-6E8A-4147-A177-3AD203B41FA5}">
                      <a16:colId xmlns:a16="http://schemas.microsoft.com/office/drawing/2014/main" val="1169071139"/>
                    </a:ext>
                  </a:extLst>
                </a:gridCol>
                <a:gridCol w="1140016">
                  <a:extLst>
                    <a:ext uri="{9D8B030D-6E8A-4147-A177-3AD203B41FA5}">
                      <a16:colId xmlns:a16="http://schemas.microsoft.com/office/drawing/2014/main" val="1293479669"/>
                    </a:ext>
                  </a:extLst>
                </a:gridCol>
              </a:tblGrid>
              <a:tr h="487363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CustomerKey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CustomerNr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CustomerName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Segment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extLst>
                  <a:ext uri="{0D108BD9-81ED-4DB2-BD59-A6C34878D82A}">
                    <a16:rowId xmlns:a16="http://schemas.microsoft.com/office/drawing/2014/main" val="70567836"/>
                  </a:ext>
                </a:extLst>
              </a:tr>
              <a:tr h="487363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123456</a:t>
                      </a:r>
                      <a:endParaRPr lang="nl-BE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ABC123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Bart Baesens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AA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extLst>
                  <a:ext uri="{0D108BD9-81ED-4DB2-BD59-A6C34878D82A}">
                    <a16:rowId xmlns:a16="http://schemas.microsoft.com/office/drawing/2014/main" val="120062547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2B07A455-1625-4A63-8F2A-4AB474775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 dirty="0"/>
              <a:t>Data for Decision Making</a:t>
            </a:r>
            <a:endParaRPr lang="nl-BE" altLang="nl-BE" dirty="0"/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3727E362-8DF8-4C35-86F9-A6893929C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656" y="2289189"/>
            <a:ext cx="9696242" cy="4273081"/>
          </a:xfrm>
        </p:spPr>
        <p:txBody>
          <a:bodyPr>
            <a:noAutofit/>
          </a:bodyPr>
          <a:lstStyle/>
          <a:p>
            <a:r>
              <a:rPr lang="en-US" altLang="nl-BE" sz="1600" b="1" dirty="0"/>
              <a:t>Strategic level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1400" b="1" dirty="0"/>
              <a:t>Senior management </a:t>
            </a:r>
            <a:r>
              <a:rPr lang="en-US" altLang="nl-BE" sz="1400" dirty="0"/>
              <a:t>whose decisions related to strategy involve company-wide matters enacted over the long term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1400" dirty="0"/>
              <a:t>Senior management must translate </a:t>
            </a:r>
            <a:r>
              <a:rPr lang="en-US" altLang="nl-BE" sz="1400" b="1" dirty="0"/>
              <a:t>the vast scope of mission and vision </a:t>
            </a:r>
            <a:r>
              <a:rPr lang="en-US" altLang="nl-BE" sz="1400" dirty="0"/>
              <a:t>(such as growth or diversification</a:t>
            </a:r>
            <a:r>
              <a:rPr lang="en-CA" altLang="nl-BE" sz="1400" dirty="0"/>
              <a:t>) </a:t>
            </a:r>
            <a:r>
              <a:rPr lang="en-US" altLang="nl-BE" sz="1400" dirty="0"/>
              <a:t>into concrete achievements over time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1400" dirty="0"/>
              <a:t>Of all management levels, upper managers spend the most time </a:t>
            </a:r>
            <a:r>
              <a:rPr lang="en-US" altLang="nl-BE" sz="1400" b="1" dirty="0"/>
              <a:t>making decisions </a:t>
            </a:r>
            <a:r>
              <a:rPr lang="en-US" altLang="nl-BE" sz="1400" dirty="0"/>
              <a:t>involving plans </a:t>
            </a:r>
            <a:endParaRPr lang="en-US" altLang="nl-BE" sz="1400" b="1" dirty="0"/>
          </a:p>
          <a:p>
            <a:r>
              <a:rPr lang="en-US" altLang="nl-BE" sz="1600" b="1" dirty="0"/>
              <a:t>Tactical level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400" dirty="0"/>
              <a:t>Once upper management decides the overall direction of the company it’s up to </a:t>
            </a:r>
            <a:r>
              <a:rPr lang="en-US" sz="1400" b="1" dirty="0"/>
              <a:t>middle management</a:t>
            </a:r>
            <a:r>
              <a:rPr lang="en-US" sz="1400" dirty="0"/>
              <a:t> to choose smaller tactical objectives that, put together, accomplish strategic goals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400" dirty="0"/>
              <a:t>Middle managers create </a:t>
            </a:r>
            <a:r>
              <a:rPr lang="en-US" sz="1400" b="1" dirty="0"/>
              <a:t>tactical plans</a:t>
            </a:r>
            <a:r>
              <a:rPr lang="en-US" sz="1400" dirty="0"/>
              <a:t>, which have more detail than strategic plans with some </a:t>
            </a:r>
            <a:r>
              <a:rPr lang="en-US" sz="1400" b="1" dirty="0"/>
              <a:t>measurable efficiency </a:t>
            </a:r>
            <a:r>
              <a:rPr lang="en-US" sz="1400" dirty="0"/>
              <a:t>or quality improvement</a:t>
            </a:r>
          </a:p>
          <a:p>
            <a:r>
              <a:rPr lang="en-US" altLang="nl-BE" sz="1600" b="1" dirty="0"/>
              <a:t>Operational level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1400" b="1" dirty="0"/>
              <a:t>Day-to-day business decisions </a:t>
            </a:r>
            <a:r>
              <a:rPr lang="en-US" altLang="nl-BE" sz="1400" dirty="0"/>
              <a:t>with short time frame</a:t>
            </a:r>
            <a:endParaRPr lang="nl-BE" altLang="nl-BE" sz="14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1400" dirty="0"/>
              <a:t>On-Line Transaction Processing (</a:t>
            </a:r>
            <a:r>
              <a:rPr lang="en-US" altLang="nl-BE" sz="1400" b="1" dirty="0">
                <a:solidFill>
                  <a:srgbClr val="C00000"/>
                </a:solidFill>
              </a:rPr>
              <a:t>OLTP</a:t>
            </a:r>
            <a:r>
              <a:rPr lang="en-US" altLang="nl-BE" sz="1400" dirty="0"/>
              <a:t>)</a:t>
            </a:r>
          </a:p>
          <a:p>
            <a:pPr>
              <a:buFont typeface="Courier New" panose="02070309020205020404" pitchFamily="49" charset="0"/>
              <a:buChar char="o"/>
            </a:pPr>
            <a:endParaRPr lang="nl-BE" altLang="nl-BE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FE4DD4-4C31-4D78-A9B4-477ABFD059B7}"/>
              </a:ext>
            </a:extLst>
          </p:cNvPr>
          <p:cNvSpPr txBox="1"/>
          <p:nvPr/>
        </p:nvSpPr>
        <p:spPr>
          <a:xfrm rot="19361489">
            <a:off x="3945897" y="3748398"/>
            <a:ext cx="4778872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CA" sz="2000" dirty="0"/>
              <a:t>On-Line Analytical Processing (</a:t>
            </a:r>
            <a:r>
              <a:rPr lang="en-CA" sz="2000" b="1" dirty="0">
                <a:solidFill>
                  <a:srgbClr val="C00000"/>
                </a:solidFill>
              </a:rPr>
              <a:t>OLAP</a:t>
            </a:r>
            <a:r>
              <a:rPr lang="en-CA" sz="2000" dirty="0"/>
              <a:t>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F8C7C4-963D-4253-8C73-3F8ED75E2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757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id="{D5669831-0412-4D9A-A952-F80C028D4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/>
              <a:t>Slowly Changing Dimensions</a:t>
            </a:r>
            <a:endParaRPr lang="nl-BE" alt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777C7-3380-4511-8963-29440988E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7913" y="2252480"/>
            <a:ext cx="8915400" cy="838200"/>
          </a:xfrm>
        </p:spPr>
        <p:txBody>
          <a:bodyPr/>
          <a:lstStyle/>
          <a:p>
            <a:pPr>
              <a:defRPr/>
            </a:pPr>
            <a:r>
              <a:rPr lang="en-US" b="1" u="sng" dirty="0"/>
              <a:t>Approach 1</a:t>
            </a:r>
          </a:p>
          <a:p>
            <a:pPr>
              <a:defRPr/>
            </a:pPr>
            <a:endParaRPr lang="en-US" b="1" u="sng" dirty="0"/>
          </a:p>
          <a:p>
            <a:pPr>
              <a:defRPr/>
            </a:pPr>
            <a:endParaRPr lang="en-US" b="1" u="sng" dirty="0"/>
          </a:p>
          <a:p>
            <a:pPr>
              <a:defRPr/>
            </a:pPr>
            <a:endParaRPr lang="en-US" b="1" u="sng" dirty="0"/>
          </a:p>
          <a:p>
            <a:pPr>
              <a:defRPr/>
            </a:pPr>
            <a:endParaRPr lang="en-US" b="1" u="sng" dirty="0"/>
          </a:p>
          <a:p>
            <a:pPr>
              <a:defRPr/>
            </a:pPr>
            <a:endParaRPr lang="en-US" b="1" u="sng" dirty="0"/>
          </a:p>
          <a:p>
            <a:pPr>
              <a:defRPr/>
            </a:pPr>
            <a:endParaRPr lang="en-US" b="1" u="sng" dirty="0"/>
          </a:p>
          <a:p>
            <a:pPr marL="0" indent="0">
              <a:buNone/>
              <a:defRPr/>
            </a:pPr>
            <a:endParaRPr lang="en-US" b="1" u="sng" dirty="0"/>
          </a:p>
          <a:p>
            <a:pPr marL="0" indent="0">
              <a:buNone/>
              <a:defRPr/>
            </a:pPr>
            <a:endParaRPr lang="en-US" b="1" u="sng" dirty="0"/>
          </a:p>
          <a:p>
            <a:pPr marL="0" indent="0">
              <a:buNone/>
              <a:defRPr/>
            </a:pPr>
            <a:endParaRPr lang="en-US" b="1" u="sng" dirty="0"/>
          </a:p>
          <a:p>
            <a:pPr>
              <a:defRPr/>
            </a:pPr>
            <a:endParaRPr lang="en-US" b="1" u="sng" dirty="0"/>
          </a:p>
          <a:p>
            <a:pPr>
              <a:defRPr/>
            </a:pPr>
            <a:endParaRPr lang="en-US" b="1" u="sng" dirty="0"/>
          </a:p>
          <a:p>
            <a:pPr>
              <a:defRPr/>
            </a:pPr>
            <a:endParaRPr lang="nl-BE" b="1" u="sng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BE01E9F-AB17-4767-A479-5C2610AA07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686480"/>
              </p:ext>
            </p:extLst>
          </p:nvPr>
        </p:nvGraphicFramePr>
        <p:xfrm>
          <a:off x="2368410" y="3333750"/>
          <a:ext cx="6082253" cy="974726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1606849">
                  <a:extLst>
                    <a:ext uri="{9D8B030D-6E8A-4147-A177-3AD203B41FA5}">
                      <a16:colId xmlns:a16="http://schemas.microsoft.com/office/drawing/2014/main" val="907550530"/>
                    </a:ext>
                  </a:extLst>
                </a:gridCol>
                <a:gridCol w="1486257">
                  <a:extLst>
                    <a:ext uri="{9D8B030D-6E8A-4147-A177-3AD203B41FA5}">
                      <a16:colId xmlns:a16="http://schemas.microsoft.com/office/drawing/2014/main" val="3160756937"/>
                    </a:ext>
                  </a:extLst>
                </a:gridCol>
                <a:gridCol w="1849131">
                  <a:extLst>
                    <a:ext uri="{9D8B030D-6E8A-4147-A177-3AD203B41FA5}">
                      <a16:colId xmlns:a16="http://schemas.microsoft.com/office/drawing/2014/main" val="1169071139"/>
                    </a:ext>
                  </a:extLst>
                </a:gridCol>
                <a:gridCol w="1140016">
                  <a:extLst>
                    <a:ext uri="{9D8B030D-6E8A-4147-A177-3AD203B41FA5}">
                      <a16:colId xmlns:a16="http://schemas.microsoft.com/office/drawing/2014/main" val="1293479669"/>
                    </a:ext>
                  </a:extLst>
                </a:gridCol>
              </a:tblGrid>
              <a:tr h="487363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CustomerKey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CustomerNr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CustomerName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Segment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extLst>
                  <a:ext uri="{0D108BD9-81ED-4DB2-BD59-A6C34878D82A}">
                    <a16:rowId xmlns:a16="http://schemas.microsoft.com/office/drawing/2014/main" val="70567836"/>
                  </a:ext>
                </a:extLst>
              </a:tr>
              <a:tr h="487363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123456</a:t>
                      </a:r>
                      <a:endParaRPr lang="nl-BE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ABC123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Bart Baesens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AA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extLst>
                  <a:ext uri="{0D108BD9-81ED-4DB2-BD59-A6C34878D82A}">
                    <a16:rowId xmlns:a16="http://schemas.microsoft.com/office/drawing/2014/main" val="120062547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40D849B-5AE2-42EF-BF5E-B45BFBB43E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250374"/>
              </p:ext>
            </p:extLst>
          </p:nvPr>
        </p:nvGraphicFramePr>
        <p:xfrm>
          <a:off x="2368411" y="5257800"/>
          <a:ext cx="6866024" cy="974726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1876108">
                  <a:extLst>
                    <a:ext uri="{9D8B030D-6E8A-4147-A177-3AD203B41FA5}">
                      <a16:colId xmlns:a16="http://schemas.microsoft.com/office/drawing/2014/main" val="2061539812"/>
                    </a:ext>
                  </a:extLst>
                </a:gridCol>
                <a:gridCol w="1735309">
                  <a:extLst>
                    <a:ext uri="{9D8B030D-6E8A-4147-A177-3AD203B41FA5}">
                      <a16:colId xmlns:a16="http://schemas.microsoft.com/office/drawing/2014/main" val="1897228691"/>
                    </a:ext>
                  </a:extLst>
                </a:gridCol>
                <a:gridCol w="2158989">
                  <a:extLst>
                    <a:ext uri="{9D8B030D-6E8A-4147-A177-3AD203B41FA5}">
                      <a16:colId xmlns:a16="http://schemas.microsoft.com/office/drawing/2014/main" val="1745215020"/>
                    </a:ext>
                  </a:extLst>
                </a:gridCol>
                <a:gridCol w="1095618">
                  <a:extLst>
                    <a:ext uri="{9D8B030D-6E8A-4147-A177-3AD203B41FA5}">
                      <a16:colId xmlns:a16="http://schemas.microsoft.com/office/drawing/2014/main" val="1602811422"/>
                    </a:ext>
                  </a:extLst>
                </a:gridCol>
              </a:tblGrid>
              <a:tr h="487363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CustomerKey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2" marR="6858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CustomerNr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2" marR="6858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CustomerName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2" marR="6858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Segment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2" marR="68582" marT="0" marB="0"/>
                </a:tc>
                <a:extLst>
                  <a:ext uri="{0D108BD9-81ED-4DB2-BD59-A6C34878D82A}">
                    <a16:rowId xmlns:a16="http://schemas.microsoft.com/office/drawing/2014/main" val="573275352"/>
                  </a:ext>
                </a:extLst>
              </a:tr>
              <a:tr h="487363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123456</a:t>
                      </a:r>
                      <a:endParaRPr lang="nl-BE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2" marR="6858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ABC123</a:t>
                      </a:r>
                      <a:endParaRPr lang="nl-B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2" marR="6858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Bart Baesens</a:t>
                      </a:r>
                      <a:endParaRPr lang="nl-B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2" marR="6858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AAA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2" marR="68582" marT="0" marB="0"/>
                </a:tc>
                <a:extLst>
                  <a:ext uri="{0D108BD9-81ED-4DB2-BD59-A6C34878D82A}">
                    <a16:rowId xmlns:a16="http://schemas.microsoft.com/office/drawing/2014/main" val="3548278285"/>
                  </a:ext>
                </a:extLst>
              </a:tr>
            </a:tbl>
          </a:graphicData>
        </a:graphic>
      </p:graphicFrame>
      <p:sp>
        <p:nvSpPr>
          <p:cNvPr id="50215" name="TextBox 15">
            <a:extLst>
              <a:ext uri="{FF2B5EF4-FFF2-40B4-BE49-F238E27FC236}">
                <a16:creationId xmlns:a16="http://schemas.microsoft.com/office/drawing/2014/main" id="{F7D30537-D532-4E54-BB33-E59AEEBEEE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9511" y="2906530"/>
            <a:ext cx="16240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nl-BE" sz="1800" b="1" u="sng" dirty="0">
                <a:latin typeface="Arial" panose="020B0604020202020204" pitchFamily="34" charset="0"/>
              </a:rPr>
              <a:t>OLD STATUS</a:t>
            </a:r>
            <a:endParaRPr lang="nl-BE" altLang="nl-BE" sz="1800" b="1" u="sng" dirty="0">
              <a:latin typeface="Arial" panose="020B0604020202020204" pitchFamily="34" charset="0"/>
            </a:endParaRPr>
          </a:p>
        </p:txBody>
      </p:sp>
      <p:sp>
        <p:nvSpPr>
          <p:cNvPr id="50216" name="TextBox 17">
            <a:extLst>
              <a:ext uri="{FF2B5EF4-FFF2-40B4-BE49-F238E27FC236}">
                <a16:creationId xmlns:a16="http://schemas.microsoft.com/office/drawing/2014/main" id="{FF0C6C47-1FD2-4157-B6BC-4F8DE7A64B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9511" y="4857751"/>
            <a:ext cx="1676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nl-BE" sz="1800" b="1" u="sng">
                <a:latin typeface="Arial" panose="020B0604020202020204" pitchFamily="34" charset="0"/>
              </a:rPr>
              <a:t>NEW STATUS</a:t>
            </a:r>
            <a:endParaRPr lang="nl-BE" altLang="nl-BE" sz="1800" b="1" u="sng">
              <a:latin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B1486C-82B5-412E-8C1A-B3594C5F3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20</a:t>
            </a:fld>
            <a:endParaRPr lang="en-CA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3BCEEB0-9BAE-49BA-BBC9-62A9036035C2}"/>
              </a:ext>
            </a:extLst>
          </p:cNvPr>
          <p:cNvCxnSpPr>
            <a:cxnSpLocks/>
          </p:cNvCxnSpPr>
          <p:nvPr/>
        </p:nvCxnSpPr>
        <p:spPr>
          <a:xfrm>
            <a:off x="7578090" y="4279744"/>
            <a:ext cx="658001" cy="16303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>
            <a:extLst>
              <a:ext uri="{FF2B5EF4-FFF2-40B4-BE49-F238E27FC236}">
                <a16:creationId xmlns:a16="http://schemas.microsoft.com/office/drawing/2014/main" id="{1F544A4A-8AA7-4EF4-BA62-AEEBE41FC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/>
              <a:t>Slowly Changing Dimensions</a:t>
            </a:r>
            <a:endParaRPr lang="nl-BE" altLang="nl-BE"/>
          </a:p>
        </p:txBody>
      </p:sp>
      <p:sp>
        <p:nvSpPr>
          <p:cNvPr id="54275" name="Content Placeholder 2">
            <a:extLst>
              <a:ext uri="{FF2B5EF4-FFF2-40B4-BE49-F238E27FC236}">
                <a16:creationId xmlns:a16="http://schemas.microsoft.com/office/drawing/2014/main" id="{EE96715A-E330-4354-9633-723F13D4F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7675" y="2411603"/>
            <a:ext cx="8915400" cy="572505"/>
          </a:xfrm>
        </p:spPr>
        <p:txBody>
          <a:bodyPr/>
          <a:lstStyle/>
          <a:p>
            <a:r>
              <a:rPr lang="en-US" altLang="nl-BE" b="1" u="sng" dirty="0"/>
              <a:t>Approach 2</a:t>
            </a:r>
            <a:endParaRPr lang="nl-BE" altLang="nl-BE" b="1" u="sng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421586-EEE2-463E-96AF-7F7852B9C7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626434"/>
              </p:ext>
            </p:extLst>
          </p:nvPr>
        </p:nvGraphicFramePr>
        <p:xfrm>
          <a:off x="1748047" y="3597092"/>
          <a:ext cx="6465294" cy="974726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1676406">
                  <a:extLst>
                    <a:ext uri="{9D8B030D-6E8A-4147-A177-3AD203B41FA5}">
                      <a16:colId xmlns:a16="http://schemas.microsoft.com/office/drawing/2014/main" val="888598021"/>
                    </a:ext>
                  </a:extLst>
                </a:gridCol>
                <a:gridCol w="1602279">
                  <a:extLst>
                    <a:ext uri="{9D8B030D-6E8A-4147-A177-3AD203B41FA5}">
                      <a16:colId xmlns:a16="http://schemas.microsoft.com/office/drawing/2014/main" val="2818021317"/>
                    </a:ext>
                  </a:extLst>
                </a:gridCol>
                <a:gridCol w="1929177">
                  <a:extLst>
                    <a:ext uri="{9D8B030D-6E8A-4147-A177-3AD203B41FA5}">
                      <a16:colId xmlns:a16="http://schemas.microsoft.com/office/drawing/2014/main" val="3889241031"/>
                    </a:ext>
                  </a:extLst>
                </a:gridCol>
                <a:gridCol w="1257432">
                  <a:extLst>
                    <a:ext uri="{9D8B030D-6E8A-4147-A177-3AD203B41FA5}">
                      <a16:colId xmlns:a16="http://schemas.microsoft.com/office/drawing/2014/main" val="860951963"/>
                    </a:ext>
                  </a:extLst>
                </a:gridCol>
              </a:tblGrid>
              <a:tr h="487363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CustomerKey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CustomerNr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CustomerName</a:t>
                      </a:r>
                      <a:endParaRPr lang="nl-B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Segment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extLst>
                  <a:ext uri="{0D108BD9-81ED-4DB2-BD59-A6C34878D82A}">
                    <a16:rowId xmlns:a16="http://schemas.microsoft.com/office/drawing/2014/main" val="1097677689"/>
                  </a:ext>
                </a:extLst>
              </a:tr>
              <a:tr h="487363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123456</a:t>
                      </a:r>
                      <a:endParaRPr lang="nl-BE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ABC123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Bart Baesens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AA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2" marR="68572" marT="0" marB="0"/>
                </a:tc>
                <a:extLst>
                  <a:ext uri="{0D108BD9-81ED-4DB2-BD59-A6C34878D82A}">
                    <a16:rowId xmlns:a16="http://schemas.microsoft.com/office/drawing/2014/main" val="18848929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29701BC-CBD7-4295-A9B3-A9A7498643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214813"/>
              </p:ext>
            </p:extLst>
          </p:nvPr>
        </p:nvGraphicFramePr>
        <p:xfrm>
          <a:off x="1748046" y="5422717"/>
          <a:ext cx="9580282" cy="974726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1774984">
                  <a:extLst>
                    <a:ext uri="{9D8B030D-6E8A-4147-A177-3AD203B41FA5}">
                      <a16:colId xmlns:a16="http://schemas.microsoft.com/office/drawing/2014/main" val="1360589089"/>
                    </a:ext>
                  </a:extLst>
                </a:gridCol>
                <a:gridCol w="2129123">
                  <a:extLst>
                    <a:ext uri="{9D8B030D-6E8A-4147-A177-3AD203B41FA5}">
                      <a16:colId xmlns:a16="http://schemas.microsoft.com/office/drawing/2014/main" val="471336862"/>
                    </a:ext>
                  </a:extLst>
                </a:gridCol>
                <a:gridCol w="2042618">
                  <a:extLst>
                    <a:ext uri="{9D8B030D-6E8A-4147-A177-3AD203B41FA5}">
                      <a16:colId xmlns:a16="http://schemas.microsoft.com/office/drawing/2014/main" val="1932355063"/>
                    </a:ext>
                  </a:extLst>
                </a:gridCol>
                <a:gridCol w="1727316">
                  <a:extLst>
                    <a:ext uri="{9D8B030D-6E8A-4147-A177-3AD203B41FA5}">
                      <a16:colId xmlns:a16="http://schemas.microsoft.com/office/drawing/2014/main" val="3982852087"/>
                    </a:ext>
                  </a:extLst>
                </a:gridCol>
                <a:gridCol w="1906241">
                  <a:extLst>
                    <a:ext uri="{9D8B030D-6E8A-4147-A177-3AD203B41FA5}">
                      <a16:colId xmlns:a16="http://schemas.microsoft.com/office/drawing/2014/main" val="1519987188"/>
                    </a:ext>
                  </a:extLst>
                </a:gridCol>
              </a:tblGrid>
              <a:tr h="487363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CustomerKey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CustomerNr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CustomerName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Old Segment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New Segment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/>
                </a:tc>
                <a:extLst>
                  <a:ext uri="{0D108BD9-81ED-4DB2-BD59-A6C34878D82A}">
                    <a16:rowId xmlns:a16="http://schemas.microsoft.com/office/drawing/2014/main" val="3552541751"/>
                  </a:ext>
                </a:extLst>
              </a:tr>
              <a:tr h="487363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123456</a:t>
                      </a:r>
                      <a:endParaRPr lang="nl-BE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ABC123</a:t>
                      </a:r>
                      <a:endParaRPr lang="nl-B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Bart Baesens</a:t>
                      </a:r>
                      <a:endParaRPr lang="nl-B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AA</a:t>
                      </a:r>
                      <a:endParaRPr lang="nl-B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AAA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7" marR="68587" marT="0" marB="0"/>
                </a:tc>
                <a:extLst>
                  <a:ext uri="{0D108BD9-81ED-4DB2-BD59-A6C34878D82A}">
                    <a16:rowId xmlns:a16="http://schemas.microsoft.com/office/drawing/2014/main" val="1019563817"/>
                  </a:ext>
                </a:extLst>
              </a:tr>
            </a:tbl>
          </a:graphicData>
        </a:graphic>
      </p:graphicFrame>
      <p:sp>
        <p:nvSpPr>
          <p:cNvPr id="54314" name="TextBox 6">
            <a:extLst>
              <a:ext uri="{FF2B5EF4-FFF2-40B4-BE49-F238E27FC236}">
                <a16:creationId xmlns:a16="http://schemas.microsoft.com/office/drawing/2014/main" id="{DECF0B68-0F86-48E3-80CC-CD7A934FFB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3109" y="3227204"/>
            <a:ext cx="1625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nl-BE" sz="1800" b="1" u="sng">
                <a:latin typeface="Arial" panose="020B0604020202020204" pitchFamily="34" charset="0"/>
              </a:rPr>
              <a:t>OLD STATUS</a:t>
            </a:r>
            <a:endParaRPr lang="nl-BE" altLang="nl-BE" sz="1800" b="1" u="sng">
              <a:latin typeface="Arial" panose="020B0604020202020204" pitchFamily="34" charset="0"/>
            </a:endParaRPr>
          </a:p>
        </p:txBody>
      </p:sp>
      <p:sp>
        <p:nvSpPr>
          <p:cNvPr id="54315" name="TextBox 7">
            <a:extLst>
              <a:ext uri="{FF2B5EF4-FFF2-40B4-BE49-F238E27FC236}">
                <a16:creationId xmlns:a16="http://schemas.microsoft.com/office/drawing/2014/main" id="{3207666F-6E26-4245-8E86-DA38C869C2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3109" y="5032192"/>
            <a:ext cx="1676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nl-BE" sz="1800" b="1" u="sng">
                <a:latin typeface="Arial" panose="020B0604020202020204" pitchFamily="34" charset="0"/>
              </a:rPr>
              <a:t>NEW STATUS</a:t>
            </a:r>
            <a:endParaRPr lang="nl-BE" altLang="nl-BE" sz="1800" b="1" u="sng">
              <a:latin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8F7C1E-ED0F-4A5B-8357-4C1F42185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21</a:t>
            </a:fld>
            <a:endParaRPr lang="en-CA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78E77F36-9009-49E0-8BE3-D3C5A3976FA7}"/>
              </a:ext>
            </a:extLst>
          </p:cNvPr>
          <p:cNvSpPr/>
          <p:nvPr/>
        </p:nvSpPr>
        <p:spPr>
          <a:xfrm rot="5400000">
            <a:off x="10171497" y="4243661"/>
            <a:ext cx="402134" cy="1911528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>
            <a:extLst>
              <a:ext uri="{FF2B5EF4-FFF2-40B4-BE49-F238E27FC236}">
                <a16:creationId xmlns:a16="http://schemas.microsoft.com/office/drawing/2014/main" id="{7C62F53F-3D09-493F-BCE0-79F815B42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/>
              <a:t>Slowly Changing Dimensions</a:t>
            </a:r>
            <a:endParaRPr lang="nl-BE" altLang="nl-BE"/>
          </a:p>
        </p:txBody>
      </p:sp>
      <p:sp>
        <p:nvSpPr>
          <p:cNvPr id="52227" name="Content Placeholder 2">
            <a:extLst>
              <a:ext uri="{FF2B5EF4-FFF2-40B4-BE49-F238E27FC236}">
                <a16:creationId xmlns:a16="http://schemas.microsoft.com/office/drawing/2014/main" id="{239E9C8B-4D18-488E-BABF-D9A56A533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0871" y="2240782"/>
            <a:ext cx="8915400" cy="629418"/>
          </a:xfrm>
        </p:spPr>
        <p:txBody>
          <a:bodyPr/>
          <a:lstStyle/>
          <a:p>
            <a:r>
              <a:rPr lang="en-US" altLang="nl-BE" b="1" u="sng" dirty="0"/>
              <a:t>Approach 3</a:t>
            </a:r>
            <a:endParaRPr lang="nl-BE" altLang="nl-BE" b="1" u="sng" dirty="0"/>
          </a:p>
          <a:p>
            <a:endParaRPr lang="nl-BE" altLang="nl-BE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CCBCD2C-E1EC-486D-99EC-5F92BB0CD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092414"/>
              </p:ext>
            </p:extLst>
          </p:nvPr>
        </p:nvGraphicFramePr>
        <p:xfrm>
          <a:off x="1588058" y="3238500"/>
          <a:ext cx="8714241" cy="854076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1315315">
                  <a:extLst>
                    <a:ext uri="{9D8B030D-6E8A-4147-A177-3AD203B41FA5}">
                      <a16:colId xmlns:a16="http://schemas.microsoft.com/office/drawing/2014/main" val="2429715784"/>
                    </a:ext>
                  </a:extLst>
                </a:gridCol>
                <a:gridCol w="1219439">
                  <a:extLst>
                    <a:ext uri="{9D8B030D-6E8A-4147-A177-3AD203B41FA5}">
                      <a16:colId xmlns:a16="http://schemas.microsoft.com/office/drawing/2014/main" val="1156523564"/>
                    </a:ext>
                  </a:extLst>
                </a:gridCol>
                <a:gridCol w="1512940">
                  <a:extLst>
                    <a:ext uri="{9D8B030D-6E8A-4147-A177-3AD203B41FA5}">
                      <a16:colId xmlns:a16="http://schemas.microsoft.com/office/drawing/2014/main" val="719273747"/>
                    </a:ext>
                  </a:extLst>
                </a:gridCol>
                <a:gridCol w="939128">
                  <a:extLst>
                    <a:ext uri="{9D8B030D-6E8A-4147-A177-3AD203B41FA5}">
                      <a16:colId xmlns:a16="http://schemas.microsoft.com/office/drawing/2014/main" val="2433717682"/>
                    </a:ext>
                  </a:extLst>
                </a:gridCol>
                <a:gridCol w="1151173">
                  <a:extLst>
                    <a:ext uri="{9D8B030D-6E8A-4147-A177-3AD203B41FA5}">
                      <a16:colId xmlns:a16="http://schemas.microsoft.com/office/drawing/2014/main" val="2163033431"/>
                    </a:ext>
                  </a:extLst>
                </a:gridCol>
                <a:gridCol w="1151173">
                  <a:extLst>
                    <a:ext uri="{9D8B030D-6E8A-4147-A177-3AD203B41FA5}">
                      <a16:colId xmlns:a16="http://schemas.microsoft.com/office/drawing/2014/main" val="695975828"/>
                    </a:ext>
                  </a:extLst>
                </a:gridCol>
                <a:gridCol w="1425073">
                  <a:extLst>
                    <a:ext uri="{9D8B030D-6E8A-4147-A177-3AD203B41FA5}">
                      <a16:colId xmlns:a16="http://schemas.microsoft.com/office/drawing/2014/main" val="3731993454"/>
                    </a:ext>
                  </a:extLst>
                </a:gridCol>
              </a:tblGrid>
              <a:tr h="42703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CustomerKey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CustomerNr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CustomerName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Segment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Start_Date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End_Date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Current_Flag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extLst>
                  <a:ext uri="{0D108BD9-81ED-4DB2-BD59-A6C34878D82A}">
                    <a16:rowId xmlns:a16="http://schemas.microsoft.com/office/drawing/2014/main" val="1904780344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123456</a:t>
                      </a:r>
                      <a:endParaRPr lang="nl-BE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ABC123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Bart Baesens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AA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27-02-2014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31-12-9999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Y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1" marR="68581" marT="0" marB="0"/>
                </a:tc>
                <a:extLst>
                  <a:ext uri="{0D108BD9-81ED-4DB2-BD59-A6C34878D82A}">
                    <a16:rowId xmlns:a16="http://schemas.microsoft.com/office/drawing/2014/main" val="238948628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7D07C61-FA59-43B7-BEC0-B1CBF53B0A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659383"/>
              </p:ext>
            </p:extLst>
          </p:nvPr>
        </p:nvGraphicFramePr>
        <p:xfrm>
          <a:off x="1588059" y="4924425"/>
          <a:ext cx="8842131" cy="1279524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1357325">
                  <a:extLst>
                    <a:ext uri="{9D8B030D-6E8A-4147-A177-3AD203B41FA5}">
                      <a16:colId xmlns:a16="http://schemas.microsoft.com/office/drawing/2014/main" val="1323994212"/>
                    </a:ext>
                  </a:extLst>
                </a:gridCol>
                <a:gridCol w="1258386">
                  <a:extLst>
                    <a:ext uri="{9D8B030D-6E8A-4147-A177-3AD203B41FA5}">
                      <a16:colId xmlns:a16="http://schemas.microsoft.com/office/drawing/2014/main" val="985385156"/>
                    </a:ext>
                  </a:extLst>
                </a:gridCol>
                <a:gridCol w="1561261">
                  <a:extLst>
                    <a:ext uri="{9D8B030D-6E8A-4147-A177-3AD203B41FA5}">
                      <a16:colId xmlns:a16="http://schemas.microsoft.com/office/drawing/2014/main" val="739245982"/>
                    </a:ext>
                  </a:extLst>
                </a:gridCol>
                <a:gridCol w="969121">
                  <a:extLst>
                    <a:ext uri="{9D8B030D-6E8A-4147-A177-3AD203B41FA5}">
                      <a16:colId xmlns:a16="http://schemas.microsoft.com/office/drawing/2014/main" val="3504385171"/>
                    </a:ext>
                  </a:extLst>
                </a:gridCol>
                <a:gridCol w="1187940">
                  <a:extLst>
                    <a:ext uri="{9D8B030D-6E8A-4147-A177-3AD203B41FA5}">
                      <a16:colId xmlns:a16="http://schemas.microsoft.com/office/drawing/2014/main" val="1674522731"/>
                    </a:ext>
                  </a:extLst>
                </a:gridCol>
                <a:gridCol w="1187940">
                  <a:extLst>
                    <a:ext uri="{9D8B030D-6E8A-4147-A177-3AD203B41FA5}">
                      <a16:colId xmlns:a16="http://schemas.microsoft.com/office/drawing/2014/main" val="1246637193"/>
                    </a:ext>
                  </a:extLst>
                </a:gridCol>
                <a:gridCol w="1320158">
                  <a:extLst>
                    <a:ext uri="{9D8B030D-6E8A-4147-A177-3AD203B41FA5}">
                      <a16:colId xmlns:a16="http://schemas.microsoft.com/office/drawing/2014/main" val="1698182347"/>
                    </a:ext>
                  </a:extLst>
                </a:gridCol>
              </a:tblGrid>
              <a:tr h="42650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CustomerKey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4" marR="685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CustomerNr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4" marR="685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CustomerName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4" marR="685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Segment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4" marR="685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Start_Date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4" marR="685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End_Date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4" marR="685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Current_Flag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4" marR="68574" marT="0" marB="0"/>
                </a:tc>
                <a:extLst>
                  <a:ext uri="{0D108BD9-81ED-4DB2-BD59-A6C34878D82A}">
                    <a16:rowId xmlns:a16="http://schemas.microsoft.com/office/drawing/2014/main" val="502993732"/>
                  </a:ext>
                </a:extLst>
              </a:tr>
              <a:tr h="42650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123456</a:t>
                      </a:r>
                      <a:endParaRPr lang="nl-BE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4" marR="685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ABC123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4" marR="685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Bart Baesens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4" marR="685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AA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4" marR="685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27-02-2014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4" marR="685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27-02-2015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4" marR="685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4" marR="68574" marT="0" marB="0"/>
                </a:tc>
                <a:extLst>
                  <a:ext uri="{0D108BD9-81ED-4DB2-BD59-A6C34878D82A}">
                    <a16:rowId xmlns:a16="http://schemas.microsoft.com/office/drawing/2014/main" val="92375581"/>
                  </a:ext>
                </a:extLst>
              </a:tr>
              <a:tr h="42650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123457</a:t>
                      </a:r>
                      <a:endParaRPr lang="nl-BE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4" marR="685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ABC123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4" marR="685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Bart Baesens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4" marR="685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AAA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4" marR="685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28-02-2015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4" marR="685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31-12-9999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4" marR="685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Y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4" marR="68574" marT="0" marB="0"/>
                </a:tc>
                <a:extLst>
                  <a:ext uri="{0D108BD9-81ED-4DB2-BD59-A6C34878D82A}">
                    <a16:rowId xmlns:a16="http://schemas.microsoft.com/office/drawing/2014/main" val="48277382"/>
                  </a:ext>
                </a:extLst>
              </a:tr>
            </a:tbl>
          </a:graphicData>
        </a:graphic>
      </p:graphicFrame>
      <p:sp>
        <p:nvSpPr>
          <p:cNvPr id="52289" name="TextBox 6">
            <a:extLst>
              <a:ext uri="{FF2B5EF4-FFF2-40B4-BE49-F238E27FC236}">
                <a16:creationId xmlns:a16="http://schemas.microsoft.com/office/drawing/2014/main" id="{5CD27009-4476-4934-B2B6-84BBFEC990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5983" y="2870200"/>
            <a:ext cx="1625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nl-BE" sz="1800" b="1" u="sng">
                <a:latin typeface="Arial" panose="020B0604020202020204" pitchFamily="34" charset="0"/>
              </a:rPr>
              <a:t>OLD STATUS</a:t>
            </a:r>
            <a:endParaRPr lang="nl-BE" altLang="nl-BE" sz="1800" b="1" u="sng">
              <a:latin typeface="Arial" panose="020B0604020202020204" pitchFamily="34" charset="0"/>
            </a:endParaRPr>
          </a:p>
        </p:txBody>
      </p:sp>
      <p:sp>
        <p:nvSpPr>
          <p:cNvPr id="52290" name="TextBox 7">
            <a:extLst>
              <a:ext uri="{FF2B5EF4-FFF2-40B4-BE49-F238E27FC236}">
                <a16:creationId xmlns:a16="http://schemas.microsoft.com/office/drawing/2014/main" id="{55300E5C-9DD8-4847-BC17-C0640876D0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5983" y="4503737"/>
            <a:ext cx="1676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nl-BE" sz="1800" b="1" u="sng">
                <a:latin typeface="Arial" panose="020B0604020202020204" pitchFamily="34" charset="0"/>
              </a:rPr>
              <a:t>NEW STATUS</a:t>
            </a:r>
            <a:endParaRPr lang="nl-BE" altLang="nl-BE" sz="1800" b="1" u="sng">
              <a:latin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B4CCCE-C7B8-40B7-B6DB-0ED8807F7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22</a:t>
            </a:fld>
            <a:endParaRPr lang="en-CA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8C3B5C10-CA3D-4D62-8600-45363904B35A}"/>
              </a:ext>
            </a:extLst>
          </p:cNvPr>
          <p:cNvSpPr/>
          <p:nvPr/>
        </p:nvSpPr>
        <p:spPr>
          <a:xfrm rot="5400000">
            <a:off x="8217446" y="1124495"/>
            <a:ext cx="368299" cy="3679368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FBB728E6-C400-4085-BDD0-9E5C44270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 dirty="0"/>
              <a:t>Rapidly changing dimensions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D98F8BFF-CFF5-4561-8565-DC26CB848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4" y="2366132"/>
            <a:ext cx="9554956" cy="1146072"/>
          </a:xfrm>
        </p:spPr>
        <p:txBody>
          <a:bodyPr>
            <a:normAutofit fontScale="77500" lnSpcReduction="20000"/>
          </a:bodyPr>
          <a:lstStyle/>
          <a:p>
            <a:pPr marL="457200" indent="-457200"/>
            <a:r>
              <a:rPr lang="en-US" altLang="nl-BE" sz="2000" dirty="0"/>
              <a:t>Dimensions that </a:t>
            </a:r>
            <a:r>
              <a:rPr lang="en-US" altLang="nl-BE" sz="2000" b="1" dirty="0"/>
              <a:t>change rapidly and regularly </a:t>
            </a:r>
            <a:r>
              <a:rPr lang="en-US" altLang="nl-BE" sz="2000" dirty="0"/>
              <a:t>over a period of time</a:t>
            </a:r>
          </a:p>
          <a:p>
            <a:pPr marL="457200" indent="-457200"/>
            <a:r>
              <a:rPr lang="en-US" altLang="nl-BE" sz="2000" dirty="0"/>
              <a:t>Example: </a:t>
            </a:r>
            <a:r>
              <a:rPr lang="en-US" altLang="nl-BE" sz="2000" b="1" dirty="0"/>
              <a:t>customer segment </a:t>
            </a:r>
            <a:r>
              <a:rPr lang="en-US" altLang="nl-BE" sz="2000" dirty="0"/>
              <a:t>ranging from AAA, AA, A, BBB, … to C, determined on </a:t>
            </a:r>
            <a:r>
              <a:rPr lang="en-US" altLang="nl-BE" sz="2000" b="1" dirty="0"/>
              <a:t>a daily basis</a:t>
            </a:r>
          </a:p>
          <a:p>
            <a:pPr marL="457200" indent="-457200"/>
            <a:r>
              <a:rPr lang="en-US" altLang="nl-BE" sz="2000" dirty="0"/>
              <a:t>Separate rapidly changing attribute </a:t>
            </a:r>
            <a:r>
              <a:rPr lang="en-US" altLang="nl-BE" sz="2000" b="1" dirty="0"/>
              <a:t>by implementing junk dimension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C36FDD-01A7-4CA0-8CB1-DCE4EC7CD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23</a:t>
            </a:fld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BCB52C-D1E0-41B7-A529-64F77C788DE5}"/>
              </a:ext>
            </a:extLst>
          </p:cNvPr>
          <p:cNvSpPr/>
          <p:nvPr/>
        </p:nvSpPr>
        <p:spPr>
          <a:xfrm>
            <a:off x="1261110" y="3964719"/>
            <a:ext cx="2039439" cy="20313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CA" b="1" dirty="0">
                <a:latin typeface="Calibri" panose="020F0502020204030204" pitchFamily="34" charset="0"/>
                <a:cs typeface="Calibri" panose="020F0502020204030204" pitchFamily="34" charset="0"/>
              </a:rPr>
              <a:t>PATIENT</a:t>
            </a:r>
          </a:p>
          <a:p>
            <a:r>
              <a:rPr lang="en-CA" dirty="0" err="1">
                <a:latin typeface="Calibri" panose="020F0502020204030204" pitchFamily="34" charset="0"/>
                <a:cs typeface="Calibri" panose="020F0502020204030204" pitchFamily="34" charset="0"/>
              </a:rPr>
              <a:t>Patient_id</a:t>
            </a:r>
            <a:endParaRPr lang="en-CA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Name</a:t>
            </a:r>
          </a:p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Gender</a:t>
            </a:r>
          </a:p>
          <a:p>
            <a:r>
              <a:rPr lang="en-CA" dirty="0" err="1">
                <a:latin typeface="Calibri" panose="020F0502020204030204" pitchFamily="34" charset="0"/>
                <a:cs typeface="Calibri" panose="020F0502020204030204" pitchFamily="34" charset="0"/>
              </a:rPr>
              <a:t>Marital_status</a:t>
            </a:r>
            <a:endParaRPr lang="en-CA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Weight</a:t>
            </a:r>
          </a:p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BMI</a:t>
            </a:r>
          </a:p>
        </p:txBody>
      </p:sp>
      <p:pic>
        <p:nvPicPr>
          <p:cNvPr id="1026" name="Picture 2" descr="rapidly changing dimension">
            <a:extLst>
              <a:ext uri="{FF2B5EF4-FFF2-40B4-BE49-F238E27FC236}">
                <a16:creationId xmlns:a16="http://schemas.microsoft.com/office/drawing/2014/main" id="{E1A0B898-DF16-4341-9EDD-FF7E10306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645" y="3856346"/>
            <a:ext cx="7821568" cy="2207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1" grpId="0" build="p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3C8B9-CB4E-4DE2-BEA5-75FBFA290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Extract, Transform, Load (ETL)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E2D1F-8355-4814-83F3-2843E7231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4228" y="2613548"/>
            <a:ext cx="5948872" cy="3907832"/>
          </a:xfrm>
        </p:spPr>
        <p:txBody>
          <a:bodyPr>
            <a:normAutofit/>
          </a:bodyPr>
          <a:lstStyle/>
          <a:p>
            <a:r>
              <a:rPr lang="en-US" sz="2000" b="1" dirty="0"/>
              <a:t>Capture data </a:t>
            </a:r>
            <a:r>
              <a:rPr lang="en-US" sz="2000" dirty="0"/>
              <a:t>from multiple, heterogeneous sources and </a:t>
            </a:r>
            <a:r>
              <a:rPr lang="en-US" sz="2000" b="1" dirty="0"/>
              <a:t>integrate</a:t>
            </a:r>
            <a:r>
              <a:rPr lang="en-US" sz="2000" dirty="0"/>
              <a:t> into a single persistent store</a:t>
            </a:r>
          </a:p>
          <a:p>
            <a:r>
              <a:rPr lang="en-US" sz="2000" dirty="0"/>
              <a:t>ETL activities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b="1" dirty="0"/>
              <a:t>extract</a:t>
            </a:r>
            <a:r>
              <a:rPr lang="en-US" sz="2000" dirty="0"/>
              <a:t> data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b="1" dirty="0"/>
              <a:t>transform</a:t>
            </a:r>
            <a:r>
              <a:rPr lang="en-US" sz="2000" dirty="0"/>
              <a:t>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b="1" dirty="0"/>
              <a:t>load</a:t>
            </a:r>
            <a:r>
              <a:rPr lang="en-US" sz="2000" dirty="0"/>
              <a:t> transformed data </a:t>
            </a:r>
          </a:p>
          <a:p>
            <a:r>
              <a:rPr lang="en-US" altLang="nl-BE" sz="2000" dirty="0"/>
              <a:t>Can </a:t>
            </a:r>
            <a:r>
              <a:rPr lang="en-US" altLang="nl-BE" sz="2000" b="1" dirty="0"/>
              <a:t>consume up to 80% </a:t>
            </a:r>
            <a:r>
              <a:rPr lang="en-US" altLang="nl-BE" sz="2000" dirty="0"/>
              <a:t>of all efforts needed to set up a data warehouse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9875C-FBDA-487C-B1C9-99CFA797D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24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B2A648-3FA5-4FC3-9603-FDB0D62D6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552" y="3081972"/>
            <a:ext cx="505777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>
            <a:extLst>
              <a:ext uri="{FF2B5EF4-FFF2-40B4-BE49-F238E27FC236}">
                <a16:creationId xmlns:a16="http://schemas.microsoft.com/office/drawing/2014/main" id="{B034A526-E143-4328-A3D6-D97EED5A0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9144606" cy="728480"/>
          </a:xfrm>
        </p:spPr>
        <p:txBody>
          <a:bodyPr/>
          <a:lstStyle/>
          <a:p>
            <a:r>
              <a:rPr lang="en-US" altLang="nl-BE" sz="2800" dirty="0"/>
              <a:t>Extraction Transformation and Loading (ETL) Process</a:t>
            </a:r>
            <a:endParaRPr lang="nl-BE" altLang="nl-BE" sz="2800" dirty="0"/>
          </a:p>
        </p:txBody>
      </p:sp>
      <p:sp>
        <p:nvSpPr>
          <p:cNvPr id="68611" name="Content Placeholder 2">
            <a:extLst>
              <a:ext uri="{FF2B5EF4-FFF2-40B4-BE49-F238E27FC236}">
                <a16:creationId xmlns:a16="http://schemas.microsoft.com/office/drawing/2014/main" id="{E6F85634-7470-42C9-83E3-07293C614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2421205"/>
            <a:ext cx="8915400" cy="4001591"/>
          </a:xfrm>
        </p:spPr>
        <p:txBody>
          <a:bodyPr>
            <a:normAutofit fontScale="92500" lnSpcReduction="20000"/>
          </a:bodyPr>
          <a:lstStyle/>
          <a:p>
            <a:r>
              <a:rPr lang="en-US" altLang="nl-BE" sz="2400" b="1" dirty="0"/>
              <a:t>Extraction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2000" dirty="0"/>
              <a:t>Full or incremental</a:t>
            </a:r>
          </a:p>
          <a:p>
            <a:r>
              <a:rPr lang="en-US" altLang="nl-BE" sz="2400" b="1" dirty="0"/>
              <a:t>Transformation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2000" dirty="0"/>
              <a:t>formatting</a:t>
            </a:r>
            <a:endParaRPr lang="nl-BE" altLang="nl-BE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2000" dirty="0"/>
              <a:t>cleansing</a:t>
            </a:r>
            <a:endParaRPr lang="nl-BE" altLang="nl-BE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2000" dirty="0"/>
              <a:t>aggregation and merging</a:t>
            </a:r>
            <a:endParaRPr lang="nl-BE" altLang="nl-BE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2000" dirty="0"/>
              <a:t>enrichment</a:t>
            </a:r>
          </a:p>
          <a:p>
            <a:r>
              <a:rPr lang="en-US" altLang="nl-BE" sz="2400" b="1" dirty="0"/>
              <a:t>Loading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2000" dirty="0"/>
              <a:t>Fill the fact and dimension tables</a:t>
            </a:r>
          </a:p>
          <a:p>
            <a:r>
              <a:rPr lang="en-US" altLang="nl-BE" sz="2400" b="1" dirty="0"/>
              <a:t>Documentation </a:t>
            </a:r>
            <a:r>
              <a:rPr lang="en-US" altLang="nl-BE" sz="2400" dirty="0"/>
              <a:t>and</a:t>
            </a:r>
            <a:r>
              <a:rPr lang="en-US" altLang="nl-BE" sz="2400" b="1" dirty="0"/>
              <a:t> metadata</a:t>
            </a:r>
            <a:endParaRPr lang="nl-BE" altLang="nl-BE" sz="2400" b="1" dirty="0"/>
          </a:p>
          <a:p>
            <a:pPr lvl="1"/>
            <a:endParaRPr lang="nl-BE" altLang="nl-BE"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F598FB-0593-4C99-BF6B-635C0742D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25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1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>
            <a:extLst>
              <a:ext uri="{FF2B5EF4-FFF2-40B4-BE49-F238E27FC236}">
                <a16:creationId xmlns:a16="http://schemas.microsoft.com/office/drawing/2014/main" id="{4950A99C-F542-4B5A-B9B8-C7BFE66FB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/>
              <a:t>Data Marts</a:t>
            </a:r>
            <a:endParaRPr lang="nl-BE" altLang="nl-BE"/>
          </a:p>
        </p:txBody>
      </p:sp>
      <p:sp>
        <p:nvSpPr>
          <p:cNvPr id="70659" name="Content Placeholder 2">
            <a:extLst>
              <a:ext uri="{FF2B5EF4-FFF2-40B4-BE49-F238E27FC236}">
                <a16:creationId xmlns:a16="http://schemas.microsoft.com/office/drawing/2014/main" id="{E33CBB4E-E72C-430D-9D56-56CFF250A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421623"/>
            <a:ext cx="5569937" cy="4005644"/>
          </a:xfrm>
        </p:spPr>
        <p:txBody>
          <a:bodyPr>
            <a:normAutofit lnSpcReduction="10000"/>
          </a:bodyPr>
          <a:lstStyle/>
          <a:p>
            <a:r>
              <a:rPr lang="en-US" altLang="nl-BE" dirty="0"/>
              <a:t>A </a:t>
            </a:r>
            <a:r>
              <a:rPr lang="en-US" altLang="nl-BE" b="1" dirty="0"/>
              <a:t>data mart </a:t>
            </a:r>
            <a:r>
              <a:rPr lang="en-US" altLang="nl-BE" dirty="0"/>
              <a:t>is a </a:t>
            </a:r>
            <a:r>
              <a:rPr lang="en-US" altLang="nl-BE" b="1" dirty="0"/>
              <a:t>scaled down version </a:t>
            </a:r>
            <a:r>
              <a:rPr lang="en-US" altLang="nl-BE" dirty="0"/>
              <a:t>of a data warehouse aimed at meeting the information needs of a homogeneous small group of end-users such as a department or business unit </a:t>
            </a:r>
          </a:p>
          <a:p>
            <a:r>
              <a:rPr lang="en-US" altLang="nl-BE" dirty="0"/>
              <a:t>Provide </a:t>
            </a:r>
            <a:r>
              <a:rPr lang="en-US" altLang="nl-BE" b="1" dirty="0"/>
              <a:t>focused content + improve query </a:t>
            </a:r>
            <a:r>
              <a:rPr lang="en-US" altLang="nl-BE" dirty="0"/>
              <a:t>performance</a:t>
            </a:r>
          </a:p>
          <a:p>
            <a:r>
              <a:rPr lang="en-US" altLang="nl-BE" b="1" dirty="0"/>
              <a:t>Dependent data marts </a:t>
            </a:r>
            <a:r>
              <a:rPr lang="en-US" altLang="nl-BE" dirty="0"/>
              <a:t>pull their data directly from a central data warehouse</a:t>
            </a:r>
          </a:p>
          <a:p>
            <a:r>
              <a:rPr lang="en-US" altLang="nl-BE" b="1" dirty="0"/>
              <a:t>Independent data marts </a:t>
            </a:r>
            <a:r>
              <a:rPr lang="en-US" altLang="nl-BE" dirty="0"/>
              <a:t>are standalone systems drawing data directly from the operational systems, external sources or a combination of both </a:t>
            </a:r>
            <a:endParaRPr lang="nl-BE" altLang="nl-BE" dirty="0"/>
          </a:p>
          <a:p>
            <a:endParaRPr lang="nl-BE" altLang="nl-BE" dirty="0"/>
          </a:p>
          <a:p>
            <a:endParaRPr lang="nl-BE" alt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CE9C99-7F14-4CD0-8C9E-5EDE3C128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025" y="2421623"/>
            <a:ext cx="3381879" cy="1630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DC70AF38-9E19-402E-8852-58B69536A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025" y="4701078"/>
            <a:ext cx="3381879" cy="1716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1FEAD1-5B02-4183-B6C2-6B7C9BF49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26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59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B0D51-A047-4AE7-A5C7-077EAA5C4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Lake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EF38D-9F35-4C39-80C1-B3A79203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6142828" cy="3416300"/>
          </a:xfrm>
        </p:spPr>
        <p:txBody>
          <a:bodyPr>
            <a:normAutofit/>
          </a:bodyPr>
          <a:lstStyle/>
          <a:p>
            <a:r>
              <a:rPr lang="en-US" sz="2000" dirty="0"/>
              <a:t>A </a:t>
            </a:r>
            <a:r>
              <a:rPr lang="en-US" sz="2000" b="1" dirty="0"/>
              <a:t>data lake </a:t>
            </a:r>
            <a:r>
              <a:rPr lang="en-US" sz="2000" dirty="0"/>
              <a:t>is a centralized repository that allows you to store all your </a:t>
            </a:r>
            <a:r>
              <a:rPr lang="en-US" sz="2000" b="1" dirty="0"/>
              <a:t>structured</a:t>
            </a:r>
            <a:r>
              <a:rPr lang="en-US" sz="2000" dirty="0"/>
              <a:t> and </a:t>
            </a:r>
            <a:r>
              <a:rPr lang="en-US" sz="2000" b="1" dirty="0"/>
              <a:t>unstructured</a:t>
            </a:r>
            <a:r>
              <a:rPr lang="en-US" sz="2000" dirty="0"/>
              <a:t> data at any scale</a:t>
            </a:r>
          </a:p>
          <a:p>
            <a:r>
              <a:rPr lang="en-US" sz="2000" dirty="0"/>
              <a:t>You can </a:t>
            </a:r>
            <a:r>
              <a:rPr lang="en-US" sz="2000" b="1" dirty="0"/>
              <a:t>store your data as-is</a:t>
            </a:r>
            <a:r>
              <a:rPr lang="en-US" sz="2000" dirty="0"/>
              <a:t>, without having to first structure the data, and run different types of analytics—from dashboards and visualizations to big data processing, real-time analytics, and machine learning to guide better decisions</a:t>
            </a:r>
            <a:endParaRPr lang="en-CA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98AC3-50D5-4155-9232-D6B9FA09F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27</a:t>
            </a:fld>
            <a:endParaRPr lang="en-CA"/>
          </a:p>
        </p:txBody>
      </p:sp>
      <p:pic>
        <p:nvPicPr>
          <p:cNvPr id="1026" name="Picture 2" descr="data lake diagram">
            <a:extLst>
              <a:ext uri="{FF2B5EF4-FFF2-40B4-BE49-F238E27FC236}">
                <a16:creationId xmlns:a16="http://schemas.microsoft.com/office/drawing/2014/main" id="{F5EBD0D1-24CA-4610-B024-347DA7677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445" y="2468086"/>
            <a:ext cx="3664296" cy="368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49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>
            <a:extLst>
              <a:ext uri="{FF2B5EF4-FFF2-40B4-BE49-F238E27FC236}">
                <a16:creationId xmlns:a16="http://schemas.microsoft.com/office/drawing/2014/main" id="{7EA46454-BFEA-4BEE-B2F7-D68270780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 sz="3200"/>
              <a:t>Virtual Data Warehouses and Virtual Data Marts</a:t>
            </a:r>
            <a:endParaRPr lang="nl-BE" altLang="nl-BE" sz="3200"/>
          </a:p>
        </p:txBody>
      </p:sp>
      <p:sp>
        <p:nvSpPr>
          <p:cNvPr id="76803" name="Content Placeholder 2">
            <a:extLst>
              <a:ext uri="{FF2B5EF4-FFF2-40B4-BE49-F238E27FC236}">
                <a16:creationId xmlns:a16="http://schemas.microsoft.com/office/drawing/2014/main" id="{76299390-E11F-4081-A5F6-9BE09BFB5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64855"/>
            <a:ext cx="6426464" cy="4288493"/>
          </a:xfrm>
        </p:spPr>
        <p:txBody>
          <a:bodyPr>
            <a:noAutofit/>
          </a:bodyPr>
          <a:lstStyle/>
          <a:p>
            <a:r>
              <a:rPr lang="en-US" altLang="nl-BE" dirty="0"/>
              <a:t>Idea of virtualization is to use middleware to create a logical or </a:t>
            </a:r>
            <a:r>
              <a:rPr lang="en-US" altLang="nl-BE" b="1" dirty="0"/>
              <a:t>virtual data warehouse</a:t>
            </a:r>
            <a:r>
              <a:rPr lang="en-US" altLang="nl-BE" dirty="0"/>
              <a:t> or </a:t>
            </a:r>
            <a:r>
              <a:rPr lang="en-US" altLang="nl-BE" b="1" dirty="0"/>
              <a:t>virtual data mart</a:t>
            </a:r>
            <a:r>
              <a:rPr lang="en-US" altLang="nl-BE" dirty="0"/>
              <a:t> which has </a:t>
            </a:r>
            <a:r>
              <a:rPr lang="en-US" altLang="nl-BE" b="1" dirty="0"/>
              <a:t>no physical data </a:t>
            </a:r>
            <a:r>
              <a:rPr lang="en-US" altLang="nl-BE" dirty="0"/>
              <a:t>but provides </a:t>
            </a:r>
            <a:r>
              <a:rPr lang="en-US" altLang="nl-BE" b="1" dirty="0"/>
              <a:t>a single point of access</a:t>
            </a:r>
            <a:r>
              <a:rPr lang="en-US" altLang="nl-BE" dirty="0"/>
              <a:t> to a set of underlying physical data stores</a:t>
            </a:r>
          </a:p>
          <a:p>
            <a:r>
              <a:rPr lang="en-US" altLang="nl-BE" dirty="0"/>
              <a:t>Data is only accessed (‘pulled’) </a:t>
            </a:r>
            <a:r>
              <a:rPr lang="en-US" altLang="nl-BE" b="1" dirty="0"/>
              <a:t>at query time</a:t>
            </a:r>
          </a:p>
          <a:p>
            <a:r>
              <a:rPr lang="en-US" altLang="nl-BE" dirty="0"/>
              <a:t>Virtual Data warehouse can be built as </a:t>
            </a:r>
            <a:r>
              <a:rPr lang="en-US" altLang="nl-BE" b="1" dirty="0"/>
              <a:t>a set of SQL views </a:t>
            </a:r>
            <a:r>
              <a:rPr lang="en-US" altLang="nl-BE" dirty="0"/>
              <a:t>directly on the underlying operational data sources</a:t>
            </a:r>
          </a:p>
          <a:p>
            <a:r>
              <a:rPr lang="en-US" altLang="nl-BE" b="1" dirty="0"/>
              <a:t>Disadvantages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dirty="0"/>
              <a:t>Extra processing capacity from the underlying (operational) data sources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dirty="0"/>
              <a:t>Not possible to keep track of historical data </a:t>
            </a:r>
            <a:endParaRPr lang="nl-BE" altLang="nl-BE" dirty="0"/>
          </a:p>
          <a:p>
            <a:endParaRPr lang="nl-BE" altLang="nl-BE" dirty="0"/>
          </a:p>
          <a:p>
            <a:endParaRPr lang="nl-BE" altLang="nl-BE" dirty="0"/>
          </a:p>
          <a:p>
            <a:endParaRPr lang="nl-BE" alt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E4B4F8-DD96-4C03-B418-7587628C5E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708" y="3108433"/>
            <a:ext cx="3787318" cy="24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3A2300-68C8-46F1-A98C-0AECB2A79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28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>
            <a:extLst>
              <a:ext uri="{FF2B5EF4-FFF2-40B4-BE49-F238E27FC236}">
                <a16:creationId xmlns:a16="http://schemas.microsoft.com/office/drawing/2014/main" id="{05E45F59-7B43-47B3-8D62-9A96F4372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/>
              <a:t>Business Intelligence</a:t>
            </a:r>
            <a:endParaRPr lang="nl-BE" altLang="nl-BE"/>
          </a:p>
        </p:txBody>
      </p:sp>
      <p:sp>
        <p:nvSpPr>
          <p:cNvPr id="91139" name="Content Placeholder 2">
            <a:extLst>
              <a:ext uri="{FF2B5EF4-FFF2-40B4-BE49-F238E27FC236}">
                <a16:creationId xmlns:a16="http://schemas.microsoft.com/office/drawing/2014/main" id="{1EA08D57-11FD-40FA-82EF-3154FCEA8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596782" cy="3867638"/>
          </a:xfrm>
        </p:spPr>
        <p:txBody>
          <a:bodyPr>
            <a:noAutofit/>
          </a:bodyPr>
          <a:lstStyle/>
          <a:p>
            <a:r>
              <a:rPr lang="en-US" altLang="nl-BE" sz="2000" b="1" dirty="0"/>
              <a:t>Business intelligence (BI)</a:t>
            </a:r>
            <a:r>
              <a:rPr lang="en-US" altLang="nl-BE" sz="2000" dirty="0"/>
              <a:t> is referred to as the set of activities, techniques and tools aimed at </a:t>
            </a:r>
            <a:r>
              <a:rPr lang="en-US" altLang="nl-BE" sz="2000" b="1" dirty="0"/>
              <a:t>understanding patterns in past data </a:t>
            </a:r>
            <a:r>
              <a:rPr lang="en-US" altLang="nl-BE" sz="2000" dirty="0"/>
              <a:t>and </a:t>
            </a:r>
            <a:r>
              <a:rPr lang="en-US" altLang="nl-BE" sz="2000" b="1" dirty="0"/>
              <a:t>predicting the future</a:t>
            </a:r>
            <a:r>
              <a:rPr lang="en-US" altLang="nl-BE" sz="2000" dirty="0"/>
              <a:t>.</a:t>
            </a:r>
          </a:p>
          <a:p>
            <a:r>
              <a:rPr lang="en-US" altLang="nl-BE" sz="2000" dirty="0"/>
              <a:t>Garbage In, Garbage Out (</a:t>
            </a:r>
            <a:r>
              <a:rPr lang="en-US" altLang="nl-BE" sz="2000" b="1" dirty="0"/>
              <a:t>GIGO</a:t>
            </a:r>
            <a:r>
              <a:rPr lang="en-US" altLang="nl-BE" sz="2000" dirty="0"/>
              <a:t>) </a:t>
            </a:r>
          </a:p>
          <a:p>
            <a:r>
              <a:rPr lang="en-US" altLang="nl-BE" sz="2000" dirty="0"/>
              <a:t>BI techniques</a:t>
            </a:r>
          </a:p>
          <a:p>
            <a:pPr lvl="1"/>
            <a:r>
              <a:rPr lang="en-US" altLang="nl-BE" sz="1800" b="1" dirty="0"/>
              <a:t>Pivot tables </a:t>
            </a:r>
          </a:p>
          <a:p>
            <a:pPr lvl="1"/>
            <a:r>
              <a:rPr lang="en-US" altLang="nl-BE" sz="1800" b="1" dirty="0"/>
              <a:t>OLAP</a:t>
            </a:r>
          </a:p>
          <a:p>
            <a:pPr lvl="1"/>
            <a:r>
              <a:rPr lang="en-US" altLang="nl-BE" sz="1800" b="1" dirty="0"/>
              <a:t>Query and Reporting</a:t>
            </a:r>
          </a:p>
          <a:p>
            <a:pPr lvl="1"/>
            <a:r>
              <a:rPr lang="en-US" altLang="nl-BE" sz="1800" b="1" dirty="0"/>
              <a:t>Data Mining</a:t>
            </a:r>
            <a:endParaRPr lang="nl-BE" altLang="nl-BE" sz="18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2CE4CC-6895-46D4-BDA4-0DC570721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29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FF66E9-2E07-4C24-9172-778C08400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217295"/>
            <a:ext cx="11811000" cy="46672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629A1-9134-4379-8B78-78F3F0ED3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3</a:t>
            </a:fld>
            <a:endParaRPr lang="en-CA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904680-A402-457F-B30D-FA03E49F2E9F}"/>
              </a:ext>
            </a:extLst>
          </p:cNvPr>
          <p:cNvSpPr/>
          <p:nvPr/>
        </p:nvSpPr>
        <p:spPr>
          <a:xfrm>
            <a:off x="412909" y="562136"/>
            <a:ext cx="3307316" cy="40011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nl-BE" sz="2000" b="1" dirty="0"/>
              <a:t>Data for Decision Making</a:t>
            </a:r>
            <a:endParaRPr lang="en-CA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D3A5DB-2EAE-4FEC-B97B-052A7C004894}"/>
              </a:ext>
            </a:extLst>
          </p:cNvPr>
          <p:cNvSpPr txBox="1"/>
          <p:nvPr/>
        </p:nvSpPr>
        <p:spPr>
          <a:xfrm rot="20107885">
            <a:off x="4136738" y="3075516"/>
            <a:ext cx="5533344" cy="64633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rgbClr val="C00000"/>
                </a:solidFill>
              </a:rPr>
              <a:t>Business Intelligence(BI)</a:t>
            </a:r>
          </a:p>
        </p:txBody>
      </p:sp>
      <p:sp>
        <p:nvSpPr>
          <p:cNvPr id="6" name="Arrow: Striped Right 5">
            <a:extLst>
              <a:ext uri="{FF2B5EF4-FFF2-40B4-BE49-F238E27FC236}">
                <a16:creationId xmlns:a16="http://schemas.microsoft.com/office/drawing/2014/main" id="{9FAC9369-2FD6-4F8A-B5A0-6061DC70B608}"/>
              </a:ext>
            </a:extLst>
          </p:cNvPr>
          <p:cNvSpPr/>
          <p:nvPr/>
        </p:nvSpPr>
        <p:spPr>
          <a:xfrm rot="5400000">
            <a:off x="592183" y="2460171"/>
            <a:ext cx="374468" cy="261257"/>
          </a:xfrm>
          <a:prstGeom prst="stripedRightArrow">
            <a:avLst/>
          </a:prstGeom>
          <a:solidFill>
            <a:srgbClr val="FF0000"/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Arrow: Striped Right 9">
            <a:extLst>
              <a:ext uri="{FF2B5EF4-FFF2-40B4-BE49-F238E27FC236}">
                <a16:creationId xmlns:a16="http://schemas.microsoft.com/office/drawing/2014/main" id="{91FE533D-0F4E-4E54-A225-4270C3BFF073}"/>
              </a:ext>
            </a:extLst>
          </p:cNvPr>
          <p:cNvSpPr/>
          <p:nvPr/>
        </p:nvSpPr>
        <p:spPr>
          <a:xfrm rot="5400000">
            <a:off x="2724029" y="2573384"/>
            <a:ext cx="374468" cy="261257"/>
          </a:xfrm>
          <a:prstGeom prst="stripedRightArrow">
            <a:avLst/>
          </a:prstGeom>
          <a:solidFill>
            <a:srgbClr val="FF0000"/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07CE698-777D-4A83-AA1D-01D2DADA6E33}"/>
              </a:ext>
            </a:extLst>
          </p:cNvPr>
          <p:cNvCxnSpPr/>
          <p:nvPr/>
        </p:nvCxnSpPr>
        <p:spPr>
          <a:xfrm>
            <a:off x="1471749" y="4153989"/>
            <a:ext cx="452845" cy="0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733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>
            <a:extLst>
              <a:ext uri="{FF2B5EF4-FFF2-40B4-BE49-F238E27FC236}">
                <a16:creationId xmlns:a16="http://schemas.microsoft.com/office/drawing/2014/main" id="{CA600AAB-ABD0-4AA2-8991-8E2563406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/>
              <a:t>Query and Reporting</a:t>
            </a:r>
            <a:endParaRPr lang="nl-BE" altLang="nl-BE"/>
          </a:p>
        </p:txBody>
      </p:sp>
      <p:sp>
        <p:nvSpPr>
          <p:cNvPr id="93187" name="Content Placeholder 2">
            <a:extLst>
              <a:ext uri="{FF2B5EF4-FFF2-40B4-BE49-F238E27FC236}">
                <a16:creationId xmlns:a16="http://schemas.microsoft.com/office/drawing/2014/main" id="{32BD8C2E-B8EC-44F9-9434-0B1C47460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707314" cy="3416300"/>
          </a:xfrm>
        </p:spPr>
        <p:txBody>
          <a:bodyPr>
            <a:normAutofit/>
          </a:bodyPr>
          <a:lstStyle/>
          <a:p>
            <a:r>
              <a:rPr lang="en-US" altLang="nl-BE" sz="2400" dirty="0"/>
              <a:t>Business user can </a:t>
            </a:r>
            <a:r>
              <a:rPr lang="en-US" altLang="nl-BE" sz="2400" b="1" dirty="0"/>
              <a:t>graphically and interactively </a:t>
            </a:r>
            <a:r>
              <a:rPr lang="en-US" altLang="nl-BE" sz="2400" dirty="0"/>
              <a:t>design a query and corresponding report</a:t>
            </a:r>
          </a:p>
          <a:p>
            <a:r>
              <a:rPr lang="en-US" altLang="nl-BE" sz="2400" b="1" dirty="0"/>
              <a:t>Self Service BI</a:t>
            </a:r>
          </a:p>
          <a:p>
            <a:r>
              <a:rPr lang="en-US" altLang="nl-BE" sz="2400" dirty="0"/>
              <a:t>Query by Example (</a:t>
            </a:r>
            <a:r>
              <a:rPr lang="en-US" altLang="nl-BE" sz="2400" b="1" dirty="0"/>
              <a:t>QBE</a:t>
            </a:r>
            <a:r>
              <a:rPr lang="en-US" altLang="nl-BE" sz="2400" dirty="0"/>
              <a:t>)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2000" dirty="0"/>
              <a:t>a query is composed in a user-friendly and visual way</a:t>
            </a:r>
          </a:p>
          <a:p>
            <a:r>
              <a:rPr lang="en-US" altLang="nl-BE" sz="2400" b="1" dirty="0"/>
              <a:t>Reports</a:t>
            </a:r>
            <a:r>
              <a:rPr lang="en-US" altLang="nl-BE" sz="2400" dirty="0"/>
              <a:t> can be refreshed at any time  </a:t>
            </a:r>
          </a:p>
          <a:p>
            <a:r>
              <a:rPr lang="en-US" altLang="nl-BE" sz="2400" dirty="0"/>
              <a:t>Innovative </a:t>
            </a:r>
            <a:r>
              <a:rPr lang="en-US" altLang="nl-BE" sz="2400" b="1" dirty="0"/>
              <a:t>visualization techniques </a:t>
            </a:r>
            <a:endParaRPr lang="nl-BE" altLang="nl-BE" sz="2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3841B6-6043-4061-93A1-82F5C5739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30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7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>
            <a:extLst>
              <a:ext uri="{FF2B5EF4-FFF2-40B4-BE49-F238E27FC236}">
                <a16:creationId xmlns:a16="http://schemas.microsoft.com/office/drawing/2014/main" id="{F003463E-8601-4BE0-96C2-7BAC55D1D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/>
              <a:t>Pivot tables</a:t>
            </a:r>
            <a:endParaRPr lang="nl-BE" altLang="nl-BE"/>
          </a:p>
        </p:txBody>
      </p:sp>
      <p:sp>
        <p:nvSpPr>
          <p:cNvPr id="95235" name="Content Placeholder 2">
            <a:extLst>
              <a:ext uri="{FF2B5EF4-FFF2-40B4-BE49-F238E27FC236}">
                <a16:creationId xmlns:a16="http://schemas.microsoft.com/office/drawing/2014/main" id="{D0982F35-7F14-4877-84F4-67156FAD7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4544" y="2251652"/>
            <a:ext cx="8915400" cy="1673225"/>
          </a:xfrm>
        </p:spPr>
        <p:txBody>
          <a:bodyPr>
            <a:normAutofit/>
          </a:bodyPr>
          <a:lstStyle/>
          <a:p>
            <a:r>
              <a:rPr lang="en-US" altLang="nl-BE" sz="2000" dirty="0"/>
              <a:t>A </a:t>
            </a:r>
            <a:r>
              <a:rPr lang="en-US" altLang="nl-BE" sz="2000" b="1" dirty="0"/>
              <a:t>pivot or cross-table</a:t>
            </a:r>
            <a:r>
              <a:rPr lang="en-US" altLang="nl-BE" sz="2000" dirty="0"/>
              <a:t> is a popular data summarization tool</a:t>
            </a:r>
          </a:p>
          <a:p>
            <a:r>
              <a:rPr lang="en-US" altLang="nl-BE" sz="2000" dirty="0"/>
              <a:t>It essentially </a:t>
            </a:r>
            <a:r>
              <a:rPr lang="en-US" altLang="nl-BE" sz="2000" b="1" dirty="0"/>
              <a:t>cross-tabulates a set of dimensions </a:t>
            </a:r>
            <a:r>
              <a:rPr lang="en-US" altLang="nl-BE" sz="2000" dirty="0"/>
              <a:t>in such a way that multidimensional data can be represented in a two-dimensional tabular format</a:t>
            </a:r>
            <a:endParaRPr lang="nl-BE" altLang="nl-BE" sz="20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05E4514-8664-4D28-82D1-63AC4646C5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104746"/>
              </p:ext>
            </p:extLst>
          </p:nvPr>
        </p:nvGraphicFramePr>
        <p:xfrm>
          <a:off x="1154954" y="3869937"/>
          <a:ext cx="5898989" cy="2559114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783278">
                  <a:extLst>
                    <a:ext uri="{9D8B030D-6E8A-4147-A177-3AD203B41FA5}">
                      <a16:colId xmlns:a16="http://schemas.microsoft.com/office/drawing/2014/main" val="3974694185"/>
                    </a:ext>
                  </a:extLst>
                </a:gridCol>
                <a:gridCol w="1016338">
                  <a:extLst>
                    <a:ext uri="{9D8B030D-6E8A-4147-A177-3AD203B41FA5}">
                      <a16:colId xmlns:a16="http://schemas.microsoft.com/office/drawing/2014/main" val="3043048261"/>
                    </a:ext>
                  </a:extLst>
                </a:gridCol>
                <a:gridCol w="671570">
                  <a:extLst>
                    <a:ext uri="{9D8B030D-6E8A-4147-A177-3AD203B41FA5}">
                      <a16:colId xmlns:a16="http://schemas.microsoft.com/office/drawing/2014/main" val="3454830213"/>
                    </a:ext>
                  </a:extLst>
                </a:gridCol>
                <a:gridCol w="738726">
                  <a:extLst>
                    <a:ext uri="{9D8B030D-6E8A-4147-A177-3AD203B41FA5}">
                      <a16:colId xmlns:a16="http://schemas.microsoft.com/office/drawing/2014/main" val="3881927497"/>
                    </a:ext>
                  </a:extLst>
                </a:gridCol>
                <a:gridCol w="738727">
                  <a:extLst>
                    <a:ext uri="{9D8B030D-6E8A-4147-A177-3AD203B41FA5}">
                      <a16:colId xmlns:a16="http://schemas.microsoft.com/office/drawing/2014/main" val="1758262073"/>
                    </a:ext>
                  </a:extLst>
                </a:gridCol>
                <a:gridCol w="608610">
                  <a:extLst>
                    <a:ext uri="{9D8B030D-6E8A-4147-A177-3AD203B41FA5}">
                      <a16:colId xmlns:a16="http://schemas.microsoft.com/office/drawing/2014/main" val="963520356"/>
                    </a:ext>
                  </a:extLst>
                </a:gridCol>
                <a:gridCol w="1341740">
                  <a:extLst>
                    <a:ext uri="{9D8B030D-6E8A-4147-A177-3AD203B41FA5}">
                      <a16:colId xmlns:a16="http://schemas.microsoft.com/office/drawing/2014/main" val="2967934146"/>
                    </a:ext>
                  </a:extLst>
                </a:gridCol>
              </a:tblGrid>
              <a:tr h="142563">
                <a:tc rowSpan="2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Sales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Quarter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u="none" dirty="0">
                          <a:effectLst/>
                        </a:rPr>
                        <a:t>Total</a:t>
                      </a:r>
                      <a:endParaRPr lang="nl-BE" sz="1400" u="none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extLst>
                  <a:ext uri="{0D108BD9-81ED-4DB2-BD59-A6C34878D82A}">
                    <a16:rowId xmlns:a16="http://schemas.microsoft.com/office/drawing/2014/main" val="360312144"/>
                  </a:ext>
                </a:extLst>
              </a:tr>
              <a:tr h="143232">
                <a:tc v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Q1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Q2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Q3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Q4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extLst>
                  <a:ext uri="{0D108BD9-81ED-4DB2-BD59-A6C34878D82A}">
                    <a16:rowId xmlns:a16="http://schemas.microsoft.com/office/drawing/2014/main" val="1562299275"/>
                  </a:ext>
                </a:extLst>
              </a:tr>
              <a:tr h="142612">
                <a:tc rowSpan="4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Region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Europe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100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200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50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100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450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extLst>
                  <a:ext uri="{0D108BD9-81ED-4DB2-BD59-A6C34878D82A}">
                    <a16:rowId xmlns:a16="http://schemas.microsoft.com/office/drawing/2014/main" val="4008130539"/>
                  </a:ext>
                </a:extLst>
              </a:tr>
              <a:tr h="142612">
                <a:tc v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Africa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50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100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200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50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400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extLst>
                  <a:ext uri="{0D108BD9-81ED-4DB2-BD59-A6C34878D82A}">
                    <a16:rowId xmlns:a16="http://schemas.microsoft.com/office/drawing/2014/main" val="1032328477"/>
                  </a:ext>
                </a:extLst>
              </a:tr>
              <a:tr h="142612">
                <a:tc v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Asia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50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10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150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230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extLst>
                  <a:ext uri="{0D108BD9-81ED-4DB2-BD59-A6C34878D82A}">
                    <a16:rowId xmlns:a16="http://schemas.microsoft.com/office/drawing/2014/main" val="542971863"/>
                  </a:ext>
                </a:extLst>
              </a:tr>
              <a:tr h="142612">
                <a:tc v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America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50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10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100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100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260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extLst>
                  <a:ext uri="{0D108BD9-81ED-4DB2-BD59-A6C34878D82A}">
                    <a16:rowId xmlns:a16="http://schemas.microsoft.com/office/drawing/2014/main" val="3307862129"/>
                  </a:ext>
                </a:extLst>
              </a:tr>
              <a:tr h="14261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u="none" dirty="0">
                          <a:effectLst/>
                        </a:rPr>
                        <a:t>Total</a:t>
                      </a:r>
                      <a:endParaRPr lang="nl-BE" sz="1400" b="1" u="none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220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360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360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400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1340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93" marR="68593" marT="0" marB="0" anchor="ctr"/>
                </a:tc>
                <a:extLst>
                  <a:ext uri="{0D108BD9-81ED-4DB2-BD59-A6C34878D82A}">
                    <a16:rowId xmlns:a16="http://schemas.microsoft.com/office/drawing/2014/main" val="710938477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1D7FAA-7A07-4BA4-AFC1-DAFB91695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31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05F5D5-20EF-40A3-A50F-05DC99CD7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710" y="3869937"/>
            <a:ext cx="4460027" cy="2700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>
            <a:extLst>
              <a:ext uri="{FF2B5EF4-FFF2-40B4-BE49-F238E27FC236}">
                <a16:creationId xmlns:a16="http://schemas.microsoft.com/office/drawing/2014/main" id="{21F92A91-44F4-4272-968C-9595DA96C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/>
              <a:t>On-Line Analytical Processing (OLAP)</a:t>
            </a:r>
            <a:endParaRPr lang="nl-BE" altLang="nl-BE"/>
          </a:p>
        </p:txBody>
      </p:sp>
      <p:sp>
        <p:nvSpPr>
          <p:cNvPr id="97283" name="Content Placeholder 2">
            <a:extLst>
              <a:ext uri="{FF2B5EF4-FFF2-40B4-BE49-F238E27FC236}">
                <a16:creationId xmlns:a16="http://schemas.microsoft.com/office/drawing/2014/main" id="{989106AE-C952-40B0-9C17-F5E83B97E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5637732" cy="3416300"/>
          </a:xfrm>
        </p:spPr>
        <p:txBody>
          <a:bodyPr>
            <a:normAutofit fontScale="92500" lnSpcReduction="10000"/>
          </a:bodyPr>
          <a:lstStyle/>
          <a:p>
            <a:r>
              <a:rPr lang="en-US" altLang="nl-BE" b="1" dirty="0"/>
              <a:t>OLAP</a:t>
            </a:r>
            <a:r>
              <a:rPr lang="en-US" altLang="nl-BE" dirty="0"/>
              <a:t> allows you interactively analyze the data, summarize it and visualize it in various ways</a:t>
            </a:r>
          </a:p>
          <a:p>
            <a:r>
              <a:rPr lang="en-US" altLang="nl-BE" dirty="0"/>
              <a:t>Provide the business-user with a powerful tool for </a:t>
            </a:r>
            <a:r>
              <a:rPr lang="en-US" altLang="nl-BE" b="1" dirty="0"/>
              <a:t>ad-hoc querying</a:t>
            </a:r>
          </a:p>
          <a:p>
            <a:r>
              <a:rPr lang="en-US" altLang="nl-BE" dirty="0"/>
              <a:t>An </a:t>
            </a:r>
            <a:r>
              <a:rPr lang="en-US" altLang="nl-BE" b="1" dirty="0"/>
              <a:t>OLAP cube </a:t>
            </a:r>
            <a:r>
              <a:rPr lang="en-US" altLang="nl-BE" dirty="0"/>
              <a:t>is a multidimensional database that is optimized for data warehouse and online analytical processing (OLAP) applications.</a:t>
            </a:r>
          </a:p>
          <a:p>
            <a:r>
              <a:rPr lang="en-US" altLang="nl-BE" dirty="0"/>
              <a:t>Types</a:t>
            </a:r>
          </a:p>
          <a:p>
            <a:pPr lvl="1"/>
            <a:r>
              <a:rPr lang="en-US" altLang="nl-BE" b="1" dirty="0"/>
              <a:t>MOLAP</a:t>
            </a:r>
          </a:p>
          <a:p>
            <a:pPr lvl="1"/>
            <a:r>
              <a:rPr lang="en-US" altLang="nl-BE" b="1" dirty="0"/>
              <a:t>ROLAP</a:t>
            </a:r>
          </a:p>
          <a:p>
            <a:pPr lvl="1"/>
            <a:r>
              <a:rPr lang="en-US" altLang="nl-BE" b="1" dirty="0"/>
              <a:t>HOLAP</a:t>
            </a:r>
            <a:endParaRPr lang="nl-BE" altLang="nl-BE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2468F3-F48B-4431-AC1E-523092528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020" y="2983588"/>
            <a:ext cx="4834131" cy="2926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A75F1-CD9C-496A-AE0C-F8FE9F152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32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itle 1">
            <a:extLst>
              <a:ext uri="{FF2B5EF4-FFF2-40B4-BE49-F238E27FC236}">
                <a16:creationId xmlns:a16="http://schemas.microsoft.com/office/drawing/2014/main" id="{21BD994C-48E4-4E45-8C46-7701CDB2D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/>
              <a:t>MOLAP</a:t>
            </a:r>
            <a:endParaRPr lang="nl-BE" altLang="nl-BE"/>
          </a:p>
        </p:txBody>
      </p:sp>
      <p:sp>
        <p:nvSpPr>
          <p:cNvPr id="99331" name="Content Placeholder 2">
            <a:extLst>
              <a:ext uri="{FF2B5EF4-FFF2-40B4-BE49-F238E27FC236}">
                <a16:creationId xmlns:a16="http://schemas.microsoft.com/office/drawing/2014/main" id="{FB0ED921-1AA7-4512-9152-FCF3985C6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3" y="2363875"/>
            <a:ext cx="9667121" cy="4198396"/>
          </a:xfrm>
        </p:spPr>
        <p:txBody>
          <a:bodyPr>
            <a:normAutofit/>
          </a:bodyPr>
          <a:lstStyle/>
          <a:p>
            <a:r>
              <a:rPr lang="en-US" altLang="nl-BE" sz="2000" b="1" dirty="0"/>
              <a:t>Multidimensional OLAP </a:t>
            </a:r>
            <a:r>
              <a:rPr lang="en-US" altLang="nl-BE" sz="2000" dirty="0"/>
              <a:t>(MOLAP) stores the multidimensional data using a Multidimensional DBMS (MDBMS) whereby the data is stored in a multi-dimensional array-based data structure optimized for efficient storage and quick access.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1800" dirty="0"/>
              <a:t>Fast in terms of data retrieval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1800" dirty="0"/>
              <a:t>More storage space needed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1800" dirty="0"/>
              <a:t>Scales poorly when the number of dimensions increases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1800" dirty="0"/>
              <a:t>No universal SQL-like standard is provided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1800" dirty="0"/>
              <a:t>Not optimized for transaction processing</a:t>
            </a:r>
            <a:endParaRPr lang="nl-BE" altLang="nl-BE" sz="1800" dirty="0"/>
          </a:p>
          <a:p>
            <a:endParaRPr lang="nl-BE" altLang="nl-BE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A138DF-6A02-4927-9BF2-0DAF449BD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33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itle 1">
            <a:extLst>
              <a:ext uri="{FF2B5EF4-FFF2-40B4-BE49-F238E27FC236}">
                <a16:creationId xmlns:a16="http://schemas.microsoft.com/office/drawing/2014/main" id="{CAD66B87-FDE6-4A57-9E14-AC69F98E9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/>
              <a:t>ROLAP</a:t>
            </a:r>
            <a:endParaRPr lang="nl-BE" altLang="nl-BE"/>
          </a:p>
        </p:txBody>
      </p:sp>
      <p:sp>
        <p:nvSpPr>
          <p:cNvPr id="103427" name="Content Placeholder 2">
            <a:extLst>
              <a:ext uri="{FF2B5EF4-FFF2-40B4-BE49-F238E27FC236}">
                <a16:creationId xmlns:a16="http://schemas.microsoft.com/office/drawing/2014/main" id="{299EB248-7068-42B3-9671-1BF7FADB3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493780"/>
            <a:ext cx="9626927" cy="3416300"/>
          </a:xfrm>
        </p:spPr>
        <p:txBody>
          <a:bodyPr>
            <a:normAutofit/>
          </a:bodyPr>
          <a:lstStyle/>
          <a:p>
            <a:r>
              <a:rPr lang="en-US" altLang="nl-BE" sz="2000" b="1" dirty="0"/>
              <a:t>Relational OLAP (ROLAP)</a:t>
            </a:r>
            <a:r>
              <a:rPr lang="en-US" altLang="nl-BE" sz="2000" dirty="0"/>
              <a:t> stores the data in a relational data warehouse, which can be implemented using a star, snowflake or fact constellation schema</a:t>
            </a:r>
          </a:p>
          <a:p>
            <a:r>
              <a:rPr lang="en-US" altLang="nl-BE" sz="2000" dirty="0"/>
              <a:t>ROLAP </a:t>
            </a:r>
            <a:r>
              <a:rPr lang="en-US" altLang="nl-BE" sz="2000" b="1" dirty="0"/>
              <a:t>scales better </a:t>
            </a:r>
            <a:r>
              <a:rPr lang="en-US" altLang="nl-BE" sz="2000" dirty="0"/>
              <a:t>to more dimensions than MOLAP</a:t>
            </a:r>
          </a:p>
          <a:p>
            <a:r>
              <a:rPr lang="en-US" altLang="nl-BE" sz="2000" dirty="0"/>
              <a:t>ROLAP </a:t>
            </a:r>
            <a:r>
              <a:rPr lang="en-US" altLang="nl-BE" sz="2000" b="1" dirty="0"/>
              <a:t>query performance </a:t>
            </a:r>
            <a:r>
              <a:rPr lang="en-US" altLang="nl-BE" sz="2000" dirty="0"/>
              <a:t>may however be inferior to MOLAP </a:t>
            </a:r>
            <a:endParaRPr lang="nl-BE" altLang="nl-BE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CD82DB-5752-46A6-8A5E-879FCF1E3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34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7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le 1">
            <a:extLst>
              <a:ext uri="{FF2B5EF4-FFF2-40B4-BE49-F238E27FC236}">
                <a16:creationId xmlns:a16="http://schemas.microsoft.com/office/drawing/2014/main" id="{ACE0E090-5458-4326-9A83-552A410C8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/>
              <a:t>HOLAP</a:t>
            </a:r>
            <a:endParaRPr lang="nl-BE" altLang="nl-BE"/>
          </a:p>
        </p:txBody>
      </p:sp>
      <p:sp>
        <p:nvSpPr>
          <p:cNvPr id="105475" name="Content Placeholder 2">
            <a:extLst>
              <a:ext uri="{FF2B5EF4-FFF2-40B4-BE49-F238E27FC236}">
                <a16:creationId xmlns:a16="http://schemas.microsoft.com/office/drawing/2014/main" id="{7FC582C5-6CE7-4786-811B-96D06CF8B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6334" y="2672862"/>
            <a:ext cx="9237366" cy="3270738"/>
          </a:xfrm>
        </p:spPr>
        <p:txBody>
          <a:bodyPr>
            <a:normAutofit/>
          </a:bodyPr>
          <a:lstStyle/>
          <a:p>
            <a:r>
              <a:rPr lang="en-US" altLang="nl-BE" sz="2000" b="1" dirty="0"/>
              <a:t>Hybrid OLAP (HOLAP)</a:t>
            </a:r>
            <a:r>
              <a:rPr lang="en-US" altLang="nl-BE" sz="2000" dirty="0"/>
              <a:t> tries to combine the best of both MOLAP and ROLAP</a:t>
            </a:r>
          </a:p>
          <a:p>
            <a:r>
              <a:rPr lang="en-US" altLang="nl-BE" sz="2000" dirty="0"/>
              <a:t>RDBMS used to store the detailed data in a relational data warehouse whereas the </a:t>
            </a:r>
            <a:r>
              <a:rPr lang="en-US" altLang="nl-BE" sz="2000" b="1" dirty="0"/>
              <a:t>pre-computed aggregated data </a:t>
            </a:r>
            <a:r>
              <a:rPr lang="en-US" altLang="nl-BE" sz="2000" dirty="0"/>
              <a:t>is kept as a multidimensional array managed by an MDBMS</a:t>
            </a:r>
          </a:p>
          <a:p>
            <a:r>
              <a:rPr lang="en-US" altLang="nl-BE" sz="2000" dirty="0"/>
              <a:t>OLAP analysis </a:t>
            </a:r>
            <a:r>
              <a:rPr lang="en-US" altLang="nl-BE" sz="2000" b="1" dirty="0"/>
              <a:t>first starts </a:t>
            </a:r>
            <a:r>
              <a:rPr lang="en-US" altLang="nl-BE" sz="2000" dirty="0"/>
              <a:t>from the multidimensional database</a:t>
            </a:r>
          </a:p>
          <a:p>
            <a:r>
              <a:rPr lang="en-US" altLang="nl-BE" sz="2000" b="1" dirty="0"/>
              <a:t>Combine the performance </a:t>
            </a:r>
            <a:r>
              <a:rPr lang="en-US" altLang="nl-BE" sz="2000" dirty="0"/>
              <a:t>of MOLAP with the scalability of ROLAP</a:t>
            </a:r>
            <a:endParaRPr lang="nl-BE" altLang="nl-BE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D8C2B5-590D-4205-B1EB-F85D7EC73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35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5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5C864-BCF4-4CA7-B927-5AA506B8A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MOLAP, ROLAP and HOLAP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AA43D8-6145-494E-A077-DD8C0419A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495" y="2435867"/>
            <a:ext cx="6279010" cy="41472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23E617-1AEB-4B35-90A4-30E111D41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03108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>
            <a:extLst>
              <a:ext uri="{FF2B5EF4-FFF2-40B4-BE49-F238E27FC236}">
                <a16:creationId xmlns:a16="http://schemas.microsoft.com/office/drawing/2014/main" id="{4EDC464E-BEE1-4AA8-B9F8-E5F4BE4C8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/>
              <a:t>OLAP operators</a:t>
            </a:r>
            <a:endParaRPr lang="nl-BE" altLang="nl-BE"/>
          </a:p>
        </p:txBody>
      </p:sp>
      <p:pic>
        <p:nvPicPr>
          <p:cNvPr id="107524" name="Picture 4">
            <a:extLst>
              <a:ext uri="{FF2B5EF4-FFF2-40B4-BE49-F238E27FC236}">
                <a16:creationId xmlns:a16="http://schemas.microsoft.com/office/drawing/2014/main" id="{2E602B15-D446-4591-A67D-88C3BEAA6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152" y="2850858"/>
            <a:ext cx="5847381" cy="3539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7E35565-5DF6-434D-AEC5-14103E79FF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805074"/>
              </p:ext>
            </p:extLst>
          </p:nvPr>
        </p:nvGraphicFramePr>
        <p:xfrm>
          <a:off x="1154954" y="2348402"/>
          <a:ext cx="3416439" cy="4306133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974961">
                  <a:extLst>
                    <a:ext uri="{9D8B030D-6E8A-4147-A177-3AD203B41FA5}">
                      <a16:colId xmlns:a16="http://schemas.microsoft.com/office/drawing/2014/main" val="3809834977"/>
                    </a:ext>
                  </a:extLst>
                </a:gridCol>
                <a:gridCol w="970512">
                  <a:extLst>
                    <a:ext uri="{9D8B030D-6E8A-4147-A177-3AD203B41FA5}">
                      <a16:colId xmlns:a16="http://schemas.microsoft.com/office/drawing/2014/main" val="1499863616"/>
                    </a:ext>
                  </a:extLst>
                </a:gridCol>
                <a:gridCol w="845953">
                  <a:extLst>
                    <a:ext uri="{9D8B030D-6E8A-4147-A177-3AD203B41FA5}">
                      <a16:colId xmlns:a16="http://schemas.microsoft.com/office/drawing/2014/main" val="3243751106"/>
                    </a:ext>
                  </a:extLst>
                </a:gridCol>
                <a:gridCol w="625013">
                  <a:extLst>
                    <a:ext uri="{9D8B030D-6E8A-4147-A177-3AD203B41FA5}">
                      <a16:colId xmlns:a16="http://schemas.microsoft.com/office/drawing/2014/main" val="2366353413"/>
                    </a:ext>
                  </a:extLst>
                </a:gridCol>
              </a:tblGrid>
              <a:tr h="9844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PRODUCT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QUARTER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REGION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SALES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3706487096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A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Q1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Europe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2284123612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A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Q1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America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91244622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A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Q2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Europe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1085782970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A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Q2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America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50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430223572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A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Q3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America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3228866126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A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Q4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Europe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2313616678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>
                          <a:effectLst/>
                        </a:rPr>
                        <a:t>A</a:t>
                      </a:r>
                      <a:endParaRPr lang="nl-BE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Q4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America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2965427195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>
                          <a:effectLst/>
                        </a:rPr>
                        <a:t>B</a:t>
                      </a:r>
                      <a:endParaRPr lang="nl-BE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Q1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Europe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40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2168673668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>
                          <a:effectLst/>
                        </a:rPr>
                        <a:t>B</a:t>
                      </a:r>
                      <a:endParaRPr lang="nl-BE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Q1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America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60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3474699746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>
                          <a:effectLst/>
                        </a:rPr>
                        <a:t>B</a:t>
                      </a:r>
                      <a:endParaRPr lang="nl-BE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Q2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Europe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809177579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>
                          <a:effectLst/>
                        </a:rPr>
                        <a:t>B</a:t>
                      </a:r>
                      <a:endParaRPr lang="nl-BE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Q2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America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2868720733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>
                          <a:effectLst/>
                        </a:rPr>
                        <a:t>B</a:t>
                      </a:r>
                      <a:endParaRPr lang="nl-BE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Q3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America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3324832259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B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Q4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Europe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3389215119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B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Q4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America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40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1588609592"/>
                  </a:ext>
                </a:extLst>
              </a:tr>
            </a:tbl>
          </a:graphicData>
        </a:graphic>
      </p:graphicFrame>
      <p:sp>
        <p:nvSpPr>
          <p:cNvPr id="3" name="Arrow: Striped Right 2">
            <a:extLst>
              <a:ext uri="{FF2B5EF4-FFF2-40B4-BE49-F238E27FC236}">
                <a16:creationId xmlns:a16="http://schemas.microsoft.com/office/drawing/2014/main" id="{E355AE72-A13C-45B4-87A8-7B9001A3B847}"/>
              </a:ext>
            </a:extLst>
          </p:cNvPr>
          <p:cNvSpPr/>
          <p:nvPr/>
        </p:nvSpPr>
        <p:spPr>
          <a:xfrm>
            <a:off x="4853354" y="4454910"/>
            <a:ext cx="643094" cy="331789"/>
          </a:xfrm>
          <a:prstGeom prst="striped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9F87C2-C519-454F-831C-71FD6A490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37</a:t>
            </a:fld>
            <a:endParaRPr lang="en-CA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4">
            <a:extLst>
              <a:ext uri="{FF2B5EF4-FFF2-40B4-BE49-F238E27FC236}">
                <a16:creationId xmlns:a16="http://schemas.microsoft.com/office/drawing/2014/main" id="{D228683A-97D0-432E-8FB1-0D80F16B3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042" y="3654533"/>
            <a:ext cx="3746760" cy="3203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71" name="Title 1">
            <a:extLst>
              <a:ext uri="{FF2B5EF4-FFF2-40B4-BE49-F238E27FC236}">
                <a16:creationId xmlns:a16="http://schemas.microsoft.com/office/drawing/2014/main" id="{310AB461-65D9-46AA-A329-7848DC40E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 dirty="0"/>
              <a:t>OLAP operators – Roll-up &amp; Drill-down</a:t>
            </a:r>
            <a:endParaRPr lang="nl-BE" altLang="nl-BE" dirty="0"/>
          </a:p>
        </p:txBody>
      </p:sp>
      <p:sp>
        <p:nvSpPr>
          <p:cNvPr id="109572" name="Content Placeholder 2">
            <a:extLst>
              <a:ext uri="{FF2B5EF4-FFF2-40B4-BE49-F238E27FC236}">
                <a16:creationId xmlns:a16="http://schemas.microsoft.com/office/drawing/2014/main" id="{EF654FD1-035B-432C-9BA0-63AF4B4A2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50340"/>
            <a:ext cx="10209732" cy="1060450"/>
          </a:xfrm>
        </p:spPr>
        <p:txBody>
          <a:bodyPr>
            <a:normAutofit/>
          </a:bodyPr>
          <a:lstStyle/>
          <a:p>
            <a:r>
              <a:rPr lang="en-US" altLang="nl-BE" sz="1600" b="1" dirty="0"/>
              <a:t>Roll-up</a:t>
            </a:r>
            <a:r>
              <a:rPr lang="en-US" altLang="nl-BE" sz="1600" dirty="0"/>
              <a:t> (Drill-up) refers to aggregating the current set of fact values within or across one or more dimensions.</a:t>
            </a:r>
          </a:p>
          <a:p>
            <a:r>
              <a:rPr lang="en-US" altLang="nl-BE" sz="1600" b="1" dirty="0"/>
              <a:t>Drill Down </a:t>
            </a:r>
            <a:r>
              <a:rPr lang="en-US" altLang="nl-BE" sz="1600" dirty="0"/>
              <a:t>refers</a:t>
            </a:r>
            <a:r>
              <a:rPr lang="en-US" altLang="nl-BE" sz="1600" b="1" dirty="0"/>
              <a:t> </a:t>
            </a:r>
            <a:r>
              <a:rPr lang="en-US" altLang="nl-BE" sz="1600" dirty="0"/>
              <a:t>to zoom in to more detailed data.</a:t>
            </a:r>
          </a:p>
        </p:txBody>
      </p:sp>
      <p:pic>
        <p:nvPicPr>
          <p:cNvPr id="109575" name="Picture 6">
            <a:extLst>
              <a:ext uri="{FF2B5EF4-FFF2-40B4-BE49-F238E27FC236}">
                <a16:creationId xmlns:a16="http://schemas.microsoft.com/office/drawing/2014/main" id="{9C9BC3EB-09BB-4717-BD81-415F58383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275" y="4601916"/>
            <a:ext cx="2038350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rrow: Bent 1">
            <a:extLst>
              <a:ext uri="{FF2B5EF4-FFF2-40B4-BE49-F238E27FC236}">
                <a16:creationId xmlns:a16="http://schemas.microsoft.com/office/drawing/2014/main" id="{DEC350BF-F61E-4128-AAF7-A448924320BC}"/>
              </a:ext>
            </a:extLst>
          </p:cNvPr>
          <p:cNvSpPr/>
          <p:nvPr/>
        </p:nvSpPr>
        <p:spPr>
          <a:xfrm rot="2118395">
            <a:off x="6696217" y="4190166"/>
            <a:ext cx="870070" cy="55549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9" name="Arrow: Bent 8">
            <a:extLst>
              <a:ext uri="{FF2B5EF4-FFF2-40B4-BE49-F238E27FC236}">
                <a16:creationId xmlns:a16="http://schemas.microsoft.com/office/drawing/2014/main" id="{7FA61DA8-9384-4555-B75A-B9EE11050F55}"/>
              </a:ext>
            </a:extLst>
          </p:cNvPr>
          <p:cNvSpPr/>
          <p:nvPr/>
        </p:nvSpPr>
        <p:spPr>
          <a:xfrm rot="12839903">
            <a:off x="6662724" y="4889120"/>
            <a:ext cx="818530" cy="595277"/>
          </a:xfrm>
          <a:prstGeom prst="ben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F555C-1A44-4478-92C3-91C9797EF33F}"/>
              </a:ext>
            </a:extLst>
          </p:cNvPr>
          <p:cNvSpPr txBox="1"/>
          <p:nvPr/>
        </p:nvSpPr>
        <p:spPr>
          <a:xfrm>
            <a:off x="6566256" y="3747159"/>
            <a:ext cx="861133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CA" sz="1600" dirty="0"/>
              <a:t>Roll-up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A3303D-F208-404E-A76A-48DE45AC7850}"/>
              </a:ext>
            </a:extLst>
          </p:cNvPr>
          <p:cNvSpPr txBox="1"/>
          <p:nvPr/>
        </p:nvSpPr>
        <p:spPr>
          <a:xfrm>
            <a:off x="6566256" y="5555722"/>
            <a:ext cx="1164101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CA" sz="1600" dirty="0"/>
              <a:t>Drill-down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B6DE5-DC7B-4231-89B7-CA64C0530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38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B4CA6-05BC-47CA-A054-7918745367BB}"/>
              </a:ext>
            </a:extLst>
          </p:cNvPr>
          <p:cNvSpPr txBox="1"/>
          <p:nvPr/>
        </p:nvSpPr>
        <p:spPr>
          <a:xfrm rot="19088893">
            <a:off x="4702628" y="4722308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Sales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A238CB-E075-4829-B239-0B022E3D5651}"/>
              </a:ext>
            </a:extLst>
          </p:cNvPr>
          <p:cNvSpPr txBox="1"/>
          <p:nvPr/>
        </p:nvSpPr>
        <p:spPr>
          <a:xfrm>
            <a:off x="8393393" y="4651973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Sales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3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1">
            <a:extLst>
              <a:ext uri="{FF2B5EF4-FFF2-40B4-BE49-F238E27FC236}">
                <a16:creationId xmlns:a16="http://schemas.microsoft.com/office/drawing/2014/main" id="{34413684-19B7-4091-943C-9043F99D2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 dirty="0"/>
              <a:t>OLAP operators - Slicing</a:t>
            </a:r>
            <a:endParaRPr lang="nl-BE" altLang="nl-BE" dirty="0"/>
          </a:p>
        </p:txBody>
      </p:sp>
      <p:sp>
        <p:nvSpPr>
          <p:cNvPr id="111619" name="Content Placeholder 2">
            <a:extLst>
              <a:ext uri="{FF2B5EF4-FFF2-40B4-BE49-F238E27FC236}">
                <a16:creationId xmlns:a16="http://schemas.microsoft.com/office/drawing/2014/main" id="{244A319C-E69E-4B10-AA9E-D3ED2A1B5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3" y="2562329"/>
            <a:ext cx="9847991" cy="1295469"/>
          </a:xfrm>
        </p:spPr>
        <p:txBody>
          <a:bodyPr>
            <a:normAutofit/>
          </a:bodyPr>
          <a:lstStyle/>
          <a:p>
            <a:r>
              <a:rPr lang="en-US" altLang="nl-BE" b="1" dirty="0"/>
              <a:t>Slicing </a:t>
            </a:r>
            <a:r>
              <a:rPr lang="en-US" altLang="nl-BE" dirty="0"/>
              <a:t>represents the operation whereby one of the dimensions is set at a particular value.</a:t>
            </a:r>
            <a:endParaRPr lang="nl-BE" altLang="nl-BE" dirty="0"/>
          </a:p>
        </p:txBody>
      </p:sp>
      <p:pic>
        <p:nvPicPr>
          <p:cNvPr id="111621" name="Picture 4">
            <a:extLst>
              <a:ext uri="{FF2B5EF4-FFF2-40B4-BE49-F238E27FC236}">
                <a16:creationId xmlns:a16="http://schemas.microsoft.com/office/drawing/2014/main" id="{57B76BAD-5A69-4C8E-A76F-FED2BD999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532" y="3380357"/>
            <a:ext cx="4135778" cy="3256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533E27-F7FE-4954-B0FE-4B7AB4BB4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39</a:t>
            </a:fld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41C74F-2EFF-440A-BCE7-B8ADB8F1CEC0}"/>
              </a:ext>
            </a:extLst>
          </p:cNvPr>
          <p:cNvSpPr txBox="1"/>
          <p:nvPr/>
        </p:nvSpPr>
        <p:spPr>
          <a:xfrm rot="18766851">
            <a:off x="7259660" y="5779274"/>
            <a:ext cx="702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 b="1" dirty="0"/>
              <a:t>Quarter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617D6650-AD0F-496D-9CFA-C3C40A1D0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 dirty="0"/>
              <a:t>Data Warehouse</a:t>
            </a:r>
            <a:endParaRPr lang="nl-BE" altLang="nl-BE" dirty="0"/>
          </a:p>
        </p:txBody>
      </p:sp>
      <p:sp>
        <p:nvSpPr>
          <p:cNvPr id="13315" name="Content Placeholder 2">
            <a:extLst>
              <a:ext uri="{FF2B5EF4-FFF2-40B4-BE49-F238E27FC236}">
                <a16:creationId xmlns:a16="http://schemas.microsoft.com/office/drawing/2014/main" id="{BF51FB12-7266-4012-B4E4-5156BB6EA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411604"/>
            <a:ext cx="9847991" cy="4030085"/>
          </a:xfrm>
        </p:spPr>
        <p:txBody>
          <a:bodyPr>
            <a:normAutofit/>
          </a:bodyPr>
          <a:lstStyle/>
          <a:p>
            <a:r>
              <a:rPr lang="en-US" altLang="nl-BE" sz="2400" dirty="0"/>
              <a:t>“A </a:t>
            </a:r>
            <a:r>
              <a:rPr lang="en-US" altLang="nl-BE" sz="2400" b="1" dirty="0"/>
              <a:t>data warehouse </a:t>
            </a:r>
            <a:r>
              <a:rPr lang="en-US" altLang="nl-BE" sz="2400" dirty="0"/>
              <a:t>(DW or DWH)</a:t>
            </a:r>
            <a:r>
              <a:rPr lang="en-US" altLang="nl-BE" sz="2400" b="1" dirty="0"/>
              <a:t> </a:t>
            </a:r>
            <a:r>
              <a:rPr lang="en-US" altLang="nl-BE" sz="2400" dirty="0"/>
              <a:t>is a subject-oriented, integrated, time-variant, and nonvolatile collection of data in support of </a:t>
            </a:r>
            <a:r>
              <a:rPr lang="en-US" altLang="nl-BE" sz="2400" b="1" dirty="0"/>
              <a:t>management’s decision-making process</a:t>
            </a:r>
            <a:r>
              <a:rPr lang="en-US" altLang="nl-BE" sz="2400" dirty="0"/>
              <a:t>.”</a:t>
            </a:r>
            <a:r>
              <a:rPr lang="en-US" altLang="nl-BE" sz="2400" i="1" dirty="0"/>
              <a:t> </a:t>
            </a:r>
            <a:r>
              <a:rPr lang="en-US" altLang="nl-BE" sz="2400" dirty="0"/>
              <a:t>(</a:t>
            </a:r>
            <a:r>
              <a:rPr lang="en-US" altLang="nl-BE" sz="2400" dirty="0" err="1"/>
              <a:t>Inmon</a:t>
            </a:r>
            <a:r>
              <a:rPr lang="en-US" altLang="nl-BE" sz="2400" dirty="0"/>
              <a:t>, 1996)</a:t>
            </a:r>
          </a:p>
          <a:p>
            <a:r>
              <a:rPr lang="en-US" altLang="nl-BE" sz="2400" dirty="0"/>
              <a:t>In computing, a data warehouse, also known as an enterprise data warehouse (</a:t>
            </a:r>
            <a:r>
              <a:rPr lang="en-US" altLang="nl-BE" sz="2400" b="1" dirty="0"/>
              <a:t>EDW</a:t>
            </a:r>
            <a:r>
              <a:rPr lang="en-US" altLang="nl-BE" sz="2400" dirty="0"/>
              <a:t>), is a system used for </a:t>
            </a:r>
            <a:r>
              <a:rPr lang="en-US" altLang="nl-BE" sz="2400" b="1" dirty="0"/>
              <a:t>reporting</a:t>
            </a:r>
            <a:r>
              <a:rPr lang="en-US" altLang="nl-BE" sz="2400" dirty="0"/>
              <a:t> and </a:t>
            </a:r>
            <a:r>
              <a:rPr lang="en-US" altLang="nl-BE" sz="2400" b="1" dirty="0"/>
              <a:t>data analysis</a:t>
            </a:r>
            <a:r>
              <a:rPr lang="en-US" altLang="nl-BE" sz="2400" dirty="0"/>
              <a:t>, and is considered a core component of </a:t>
            </a:r>
            <a:r>
              <a:rPr lang="en-US" altLang="nl-BE" sz="2400" b="1" dirty="0"/>
              <a:t>business intelligence</a:t>
            </a:r>
            <a:endParaRPr lang="en-US" altLang="nl-BE" sz="2400" dirty="0"/>
          </a:p>
          <a:p>
            <a:r>
              <a:rPr lang="en-US" altLang="nl-BE" sz="2400" dirty="0"/>
              <a:t>DWs are </a:t>
            </a:r>
            <a:r>
              <a:rPr lang="en-US" altLang="nl-BE" sz="2400" b="1" dirty="0"/>
              <a:t>central repositories </a:t>
            </a:r>
            <a:r>
              <a:rPr lang="en-US" altLang="nl-BE" sz="2400" dirty="0"/>
              <a:t>of </a:t>
            </a:r>
            <a:r>
              <a:rPr lang="en-US" altLang="nl-BE" sz="2400" b="1" dirty="0"/>
              <a:t>integrated data (</a:t>
            </a:r>
            <a:r>
              <a:rPr lang="en-US" altLang="nl-BE" sz="2400" dirty="0"/>
              <a:t>current and historical ) from one or more disparate sources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1FC978-9F7F-4DA4-8F94-85A5E9D5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460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1">
            <a:extLst>
              <a:ext uri="{FF2B5EF4-FFF2-40B4-BE49-F238E27FC236}">
                <a16:creationId xmlns:a16="http://schemas.microsoft.com/office/drawing/2014/main" id="{4133C9C5-62A2-4925-83FC-4D82D3C19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 dirty="0"/>
              <a:t>OLAP operators - Dicing</a:t>
            </a:r>
            <a:endParaRPr lang="nl-BE" altLang="nl-BE" dirty="0"/>
          </a:p>
        </p:txBody>
      </p:sp>
      <p:sp>
        <p:nvSpPr>
          <p:cNvPr id="113667" name="Content Placeholder 2">
            <a:extLst>
              <a:ext uri="{FF2B5EF4-FFF2-40B4-BE49-F238E27FC236}">
                <a16:creationId xmlns:a16="http://schemas.microsoft.com/office/drawing/2014/main" id="{005ED71F-C4A0-4560-9604-3D539B655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nl-BE" b="1" dirty="0"/>
              <a:t>Dicing </a:t>
            </a:r>
            <a:r>
              <a:rPr lang="en-US" altLang="nl-BE" dirty="0"/>
              <a:t>corresponds to a range selection on one or more dimensions</a:t>
            </a:r>
            <a:endParaRPr lang="nl-BE" altLang="nl-BE" dirty="0"/>
          </a:p>
        </p:txBody>
      </p:sp>
      <p:pic>
        <p:nvPicPr>
          <p:cNvPr id="113669" name="Picture 4">
            <a:extLst>
              <a:ext uri="{FF2B5EF4-FFF2-40B4-BE49-F238E27FC236}">
                <a16:creationId xmlns:a16="http://schemas.microsoft.com/office/drawing/2014/main" id="{B46EC169-DD02-4D59-98EC-CF5E54522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220" y="3429000"/>
            <a:ext cx="4413494" cy="334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E37536-40A7-49FD-A303-59E1E17FC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40</a:t>
            </a:fld>
            <a:endParaRPr lang="en-CA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1">
            <a:extLst>
              <a:ext uri="{FF2B5EF4-FFF2-40B4-BE49-F238E27FC236}">
                <a16:creationId xmlns:a16="http://schemas.microsoft.com/office/drawing/2014/main" id="{98A98E09-A98C-4DB8-B1F7-EAF05939C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 dirty="0"/>
              <a:t>OLAP queries in SQL – GROUP BY</a:t>
            </a:r>
            <a:endParaRPr lang="nl-BE" altLang="nl-BE" dirty="0"/>
          </a:p>
        </p:txBody>
      </p:sp>
      <p:sp>
        <p:nvSpPr>
          <p:cNvPr id="115715" name="Content Placeholder 2">
            <a:extLst>
              <a:ext uri="{FF2B5EF4-FFF2-40B4-BE49-F238E27FC236}">
                <a16:creationId xmlns:a16="http://schemas.microsoft.com/office/drawing/2014/main" id="{1F65F11E-C059-44E4-BF08-C0CB56058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667121" cy="3416300"/>
          </a:xfrm>
        </p:spPr>
        <p:txBody>
          <a:bodyPr>
            <a:normAutofit/>
          </a:bodyPr>
          <a:lstStyle/>
          <a:p>
            <a:r>
              <a:rPr lang="en-US" altLang="nl-BE" sz="2000" dirty="0"/>
              <a:t>SQL-99 introduced 3 extensions to the </a:t>
            </a:r>
            <a:r>
              <a:rPr lang="en-US" altLang="nl-BE" sz="2000" b="1" dirty="0"/>
              <a:t>GROUP BY </a:t>
            </a:r>
            <a:r>
              <a:rPr lang="en-US" altLang="nl-BE" sz="2000" dirty="0"/>
              <a:t>statement with the following three operators: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2000" b="1" dirty="0"/>
              <a:t>CUBE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2000" b="1" dirty="0"/>
              <a:t>ROLLUP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2000" b="1" dirty="0"/>
              <a:t>GROUPING SETS</a:t>
            </a:r>
            <a:endParaRPr lang="en-US" altLang="nl-BE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E50788-C3E2-43AB-BA84-B16DF8B31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41</a:t>
            </a:fld>
            <a:endParaRPr lang="en-CA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itle 1">
            <a:extLst>
              <a:ext uri="{FF2B5EF4-FFF2-40B4-BE49-F238E27FC236}">
                <a16:creationId xmlns:a16="http://schemas.microsoft.com/office/drawing/2014/main" id="{B3C2947E-E8C4-4D1C-8480-8001E72F7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9054171" cy="728480"/>
          </a:xfrm>
        </p:spPr>
        <p:txBody>
          <a:bodyPr/>
          <a:lstStyle/>
          <a:p>
            <a:r>
              <a:rPr lang="en-US" altLang="nl-BE" dirty="0"/>
              <a:t>OLAP queries in SQL – </a:t>
            </a:r>
            <a:r>
              <a:rPr lang="en-US" altLang="nl-BE" sz="3200" dirty="0"/>
              <a:t>GROUP BY CUBE</a:t>
            </a:r>
            <a:endParaRPr lang="nl-BE" altLang="nl-BE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6F5956B-F89A-4CDB-87BC-532E5E497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007288"/>
              </p:ext>
            </p:extLst>
          </p:nvPr>
        </p:nvGraphicFramePr>
        <p:xfrm>
          <a:off x="428733" y="2338632"/>
          <a:ext cx="3285811" cy="4306133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937683">
                  <a:extLst>
                    <a:ext uri="{9D8B030D-6E8A-4147-A177-3AD203B41FA5}">
                      <a16:colId xmlns:a16="http://schemas.microsoft.com/office/drawing/2014/main" val="3809834977"/>
                    </a:ext>
                  </a:extLst>
                </a:gridCol>
                <a:gridCol w="933404">
                  <a:extLst>
                    <a:ext uri="{9D8B030D-6E8A-4147-A177-3AD203B41FA5}">
                      <a16:colId xmlns:a16="http://schemas.microsoft.com/office/drawing/2014/main" val="1499863616"/>
                    </a:ext>
                  </a:extLst>
                </a:gridCol>
                <a:gridCol w="813608">
                  <a:extLst>
                    <a:ext uri="{9D8B030D-6E8A-4147-A177-3AD203B41FA5}">
                      <a16:colId xmlns:a16="http://schemas.microsoft.com/office/drawing/2014/main" val="3243751106"/>
                    </a:ext>
                  </a:extLst>
                </a:gridCol>
                <a:gridCol w="601116">
                  <a:extLst>
                    <a:ext uri="{9D8B030D-6E8A-4147-A177-3AD203B41FA5}">
                      <a16:colId xmlns:a16="http://schemas.microsoft.com/office/drawing/2014/main" val="2366353413"/>
                    </a:ext>
                  </a:extLst>
                </a:gridCol>
              </a:tblGrid>
              <a:tr h="9844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PRODUCT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QUARTER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REGION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SALES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3706487096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A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Q1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Europe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2284123612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A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Q1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America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91244622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A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Q2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Europe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1085782970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A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Q2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America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50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430223572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A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Q3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America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3228866126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A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Q4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Europe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2313616678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A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Q4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America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2965427195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>
                          <a:effectLst/>
                        </a:rPr>
                        <a:t>B</a:t>
                      </a:r>
                      <a:endParaRPr lang="nl-BE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Q1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Europe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40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2168673668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>
                          <a:effectLst/>
                        </a:rPr>
                        <a:t>B</a:t>
                      </a:r>
                      <a:endParaRPr lang="nl-BE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Q1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America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60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3474699746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>
                          <a:effectLst/>
                        </a:rPr>
                        <a:t>B</a:t>
                      </a:r>
                      <a:endParaRPr lang="nl-BE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Q2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Europe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809177579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>
                          <a:effectLst/>
                        </a:rPr>
                        <a:t>B</a:t>
                      </a:r>
                      <a:endParaRPr lang="nl-BE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Q2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America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2868720733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>
                          <a:effectLst/>
                        </a:rPr>
                        <a:t>B</a:t>
                      </a:r>
                      <a:endParaRPr lang="nl-BE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Q3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America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3324832259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B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Q4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Europe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3389215119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B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Q4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America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40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1588609592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09D77D92-141A-4D70-A525-2DA59EFB4BE6}"/>
              </a:ext>
            </a:extLst>
          </p:cNvPr>
          <p:cNvSpPr/>
          <p:nvPr/>
        </p:nvSpPr>
        <p:spPr>
          <a:xfrm>
            <a:off x="4040276" y="2501104"/>
            <a:ext cx="40712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nl-BE" sz="1600" dirty="0"/>
              <a:t>The </a:t>
            </a:r>
            <a:r>
              <a:rPr lang="en-US" altLang="nl-BE" sz="1600" b="1" dirty="0"/>
              <a:t>CUBE </a:t>
            </a:r>
            <a:r>
              <a:rPr lang="en-US" altLang="nl-BE" sz="1600" dirty="0"/>
              <a:t>operator computes a union of GROUP BY’s on every subset of the specified attribute types</a:t>
            </a:r>
            <a:endParaRPr lang="nl-BE" altLang="nl-BE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E2FD74-3C1C-4901-AEDE-95865B309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42</a:t>
            </a:fld>
            <a:endParaRPr lang="en-CA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C662B24-1C7F-4EA2-98BE-A7F64176B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623091"/>
              </p:ext>
            </p:extLst>
          </p:nvPr>
        </p:nvGraphicFramePr>
        <p:xfrm>
          <a:off x="8500905" y="2469068"/>
          <a:ext cx="3036735" cy="4175697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1042489">
                  <a:extLst>
                    <a:ext uri="{9D8B030D-6E8A-4147-A177-3AD203B41FA5}">
                      <a16:colId xmlns:a16="http://schemas.microsoft.com/office/drawing/2014/main" val="1115403692"/>
                    </a:ext>
                  </a:extLst>
                </a:gridCol>
                <a:gridCol w="897045">
                  <a:extLst>
                    <a:ext uri="{9D8B030D-6E8A-4147-A177-3AD203B41FA5}">
                      <a16:colId xmlns:a16="http://schemas.microsoft.com/office/drawing/2014/main" val="2529068420"/>
                    </a:ext>
                  </a:extLst>
                </a:gridCol>
                <a:gridCol w="1097201">
                  <a:extLst>
                    <a:ext uri="{9D8B030D-6E8A-4147-A177-3AD203B41FA5}">
                      <a16:colId xmlns:a16="http://schemas.microsoft.com/office/drawing/2014/main" val="1930759725"/>
                    </a:ext>
                  </a:extLst>
                </a:gridCol>
              </a:tblGrid>
              <a:tr h="18493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QUARTER</a:t>
                      </a:r>
                      <a:endParaRPr lang="nl-B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REGION</a:t>
                      </a:r>
                      <a:endParaRPr lang="nl-B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SALES</a:t>
                      </a:r>
                      <a:endParaRPr lang="nl-B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extLst>
                  <a:ext uri="{0D108BD9-81ED-4DB2-BD59-A6C34878D82A}">
                    <a16:rowId xmlns:a16="http://schemas.microsoft.com/office/drawing/2014/main" val="790167420"/>
                  </a:ext>
                </a:extLst>
              </a:tr>
              <a:tr h="11115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dirty="0">
                          <a:effectLst/>
                        </a:rPr>
                        <a:t>Q1</a:t>
                      </a:r>
                      <a:endParaRPr lang="nl-BE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Europe</a:t>
                      </a:r>
                      <a:endParaRPr lang="nl-B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50</a:t>
                      </a:r>
                      <a:endParaRPr lang="nl-B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extLst>
                  <a:ext uri="{0D108BD9-81ED-4DB2-BD59-A6C34878D82A}">
                    <a16:rowId xmlns:a16="http://schemas.microsoft.com/office/drawing/2014/main" val="2991029131"/>
                  </a:ext>
                </a:extLst>
              </a:tr>
              <a:tr h="11115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dirty="0">
                          <a:effectLst/>
                        </a:rPr>
                        <a:t>Q1</a:t>
                      </a:r>
                      <a:endParaRPr lang="nl-BE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America</a:t>
                      </a:r>
                      <a:endParaRPr lang="nl-B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80</a:t>
                      </a:r>
                      <a:endParaRPr lang="nl-B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extLst>
                  <a:ext uri="{0D108BD9-81ED-4DB2-BD59-A6C34878D82A}">
                    <a16:rowId xmlns:a16="http://schemas.microsoft.com/office/drawing/2014/main" val="899810102"/>
                  </a:ext>
                </a:extLst>
              </a:tr>
              <a:tr h="11115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dirty="0">
                          <a:effectLst/>
                        </a:rPr>
                        <a:t>Q2</a:t>
                      </a:r>
                      <a:endParaRPr lang="nl-BE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Europe</a:t>
                      </a:r>
                      <a:endParaRPr lang="nl-B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40</a:t>
                      </a:r>
                      <a:endParaRPr lang="nl-B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extLst>
                  <a:ext uri="{0D108BD9-81ED-4DB2-BD59-A6C34878D82A}">
                    <a16:rowId xmlns:a16="http://schemas.microsoft.com/office/drawing/2014/main" val="3736256954"/>
                  </a:ext>
                </a:extLst>
              </a:tr>
              <a:tr h="11115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dirty="0">
                          <a:effectLst/>
                        </a:rPr>
                        <a:t>Q2</a:t>
                      </a:r>
                      <a:endParaRPr lang="nl-BE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America</a:t>
                      </a:r>
                      <a:endParaRPr lang="nl-B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60</a:t>
                      </a:r>
                      <a:endParaRPr lang="nl-B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extLst>
                  <a:ext uri="{0D108BD9-81ED-4DB2-BD59-A6C34878D82A}">
                    <a16:rowId xmlns:a16="http://schemas.microsoft.com/office/drawing/2014/main" val="1320555164"/>
                  </a:ext>
                </a:extLst>
              </a:tr>
              <a:tr h="11115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dirty="0">
                          <a:effectLst/>
                        </a:rPr>
                        <a:t>Q3</a:t>
                      </a:r>
                      <a:endParaRPr lang="nl-BE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Europe</a:t>
                      </a:r>
                      <a:endParaRPr lang="nl-B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NULL</a:t>
                      </a:r>
                      <a:endParaRPr lang="nl-B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extLst>
                  <a:ext uri="{0D108BD9-81ED-4DB2-BD59-A6C34878D82A}">
                    <a16:rowId xmlns:a16="http://schemas.microsoft.com/office/drawing/2014/main" val="1062920856"/>
                  </a:ext>
                </a:extLst>
              </a:tr>
              <a:tr h="11115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Q3</a:t>
                      </a:r>
                      <a:endParaRPr lang="nl-BE" sz="1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America</a:t>
                      </a:r>
                      <a:endParaRPr lang="nl-B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40</a:t>
                      </a:r>
                      <a:endParaRPr lang="nl-B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extLst>
                  <a:ext uri="{0D108BD9-81ED-4DB2-BD59-A6C34878D82A}">
                    <a16:rowId xmlns:a16="http://schemas.microsoft.com/office/drawing/2014/main" val="1798905146"/>
                  </a:ext>
                </a:extLst>
              </a:tr>
              <a:tr h="11115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Q4</a:t>
                      </a:r>
                      <a:endParaRPr lang="nl-BE" sz="1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Europe</a:t>
                      </a:r>
                      <a:endParaRPr lang="nl-B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20</a:t>
                      </a:r>
                      <a:endParaRPr lang="nl-B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extLst>
                  <a:ext uri="{0D108BD9-81ED-4DB2-BD59-A6C34878D82A}">
                    <a16:rowId xmlns:a16="http://schemas.microsoft.com/office/drawing/2014/main" val="1920646152"/>
                  </a:ext>
                </a:extLst>
              </a:tr>
              <a:tr h="11115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Q4</a:t>
                      </a:r>
                      <a:endParaRPr lang="nl-BE" sz="1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America</a:t>
                      </a:r>
                      <a:endParaRPr lang="nl-B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80</a:t>
                      </a:r>
                      <a:endParaRPr lang="nl-B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extLst>
                  <a:ext uri="{0D108BD9-81ED-4DB2-BD59-A6C34878D82A}">
                    <a16:rowId xmlns:a16="http://schemas.microsoft.com/office/drawing/2014/main" val="2375557924"/>
                  </a:ext>
                </a:extLst>
              </a:tr>
              <a:tr h="11115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Q1</a:t>
                      </a:r>
                      <a:endParaRPr lang="nl-BE" sz="1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NULL</a:t>
                      </a:r>
                      <a:endParaRPr lang="nl-B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130</a:t>
                      </a:r>
                      <a:endParaRPr lang="nl-B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extLst>
                  <a:ext uri="{0D108BD9-81ED-4DB2-BD59-A6C34878D82A}">
                    <a16:rowId xmlns:a16="http://schemas.microsoft.com/office/drawing/2014/main" val="2984772672"/>
                  </a:ext>
                </a:extLst>
              </a:tr>
              <a:tr h="11115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Q2</a:t>
                      </a:r>
                      <a:endParaRPr lang="nl-BE" sz="1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NULL</a:t>
                      </a:r>
                      <a:endParaRPr lang="nl-B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100</a:t>
                      </a:r>
                      <a:endParaRPr lang="nl-B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extLst>
                  <a:ext uri="{0D108BD9-81ED-4DB2-BD59-A6C34878D82A}">
                    <a16:rowId xmlns:a16="http://schemas.microsoft.com/office/drawing/2014/main" val="2085317211"/>
                  </a:ext>
                </a:extLst>
              </a:tr>
              <a:tr h="11115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dirty="0">
                          <a:effectLst/>
                        </a:rPr>
                        <a:t>Q3</a:t>
                      </a:r>
                      <a:endParaRPr lang="nl-BE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NULL</a:t>
                      </a:r>
                      <a:endParaRPr lang="nl-B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40</a:t>
                      </a:r>
                      <a:endParaRPr lang="nl-B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extLst>
                  <a:ext uri="{0D108BD9-81ED-4DB2-BD59-A6C34878D82A}">
                    <a16:rowId xmlns:a16="http://schemas.microsoft.com/office/drawing/2014/main" val="3755974425"/>
                  </a:ext>
                </a:extLst>
              </a:tr>
              <a:tr h="11115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Q4</a:t>
                      </a:r>
                      <a:endParaRPr lang="nl-BE" sz="1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NULL</a:t>
                      </a:r>
                      <a:endParaRPr lang="nl-B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90</a:t>
                      </a:r>
                      <a:endParaRPr lang="nl-B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extLst>
                  <a:ext uri="{0D108BD9-81ED-4DB2-BD59-A6C34878D82A}">
                    <a16:rowId xmlns:a16="http://schemas.microsoft.com/office/drawing/2014/main" val="3083685871"/>
                  </a:ext>
                </a:extLst>
              </a:tr>
              <a:tr h="11115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dirty="0">
                          <a:effectLst/>
                        </a:rPr>
                        <a:t>NULL</a:t>
                      </a:r>
                      <a:endParaRPr lang="nl-BE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Europe</a:t>
                      </a:r>
                      <a:endParaRPr lang="nl-B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110</a:t>
                      </a:r>
                      <a:endParaRPr lang="nl-B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extLst>
                  <a:ext uri="{0D108BD9-81ED-4DB2-BD59-A6C34878D82A}">
                    <a16:rowId xmlns:a16="http://schemas.microsoft.com/office/drawing/2014/main" val="2561946804"/>
                  </a:ext>
                </a:extLst>
              </a:tr>
              <a:tr h="11115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dirty="0">
                          <a:effectLst/>
                        </a:rPr>
                        <a:t>NULL</a:t>
                      </a:r>
                      <a:endParaRPr lang="nl-BE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America</a:t>
                      </a:r>
                      <a:endParaRPr lang="nl-B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250</a:t>
                      </a:r>
                      <a:endParaRPr lang="nl-B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extLst>
                  <a:ext uri="{0D108BD9-81ED-4DB2-BD59-A6C34878D82A}">
                    <a16:rowId xmlns:a16="http://schemas.microsoft.com/office/drawing/2014/main" val="2289029293"/>
                  </a:ext>
                </a:extLst>
              </a:tr>
              <a:tr h="11115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dirty="0">
                          <a:effectLst/>
                        </a:rPr>
                        <a:t>NULL</a:t>
                      </a:r>
                      <a:endParaRPr lang="nl-BE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NULL</a:t>
                      </a:r>
                      <a:endParaRPr lang="nl-BE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360</a:t>
                      </a:r>
                      <a:endParaRPr lang="nl-BE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25" marR="49925" marT="0" marB="0"/>
                </a:tc>
                <a:extLst>
                  <a:ext uri="{0D108BD9-81ED-4DB2-BD59-A6C34878D82A}">
                    <a16:rowId xmlns:a16="http://schemas.microsoft.com/office/drawing/2014/main" val="4044094108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7F495BE2-BA78-417C-B305-E0454C4F285C}"/>
              </a:ext>
            </a:extLst>
          </p:cNvPr>
          <p:cNvSpPr/>
          <p:nvPr/>
        </p:nvSpPr>
        <p:spPr>
          <a:xfrm>
            <a:off x="4283946" y="4169409"/>
            <a:ext cx="3583911" cy="7386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</a:rPr>
              <a:t>SELECT</a:t>
            </a:r>
            <a:r>
              <a:rPr lang="en-US" sz="1400" dirty="0">
                <a:latin typeface="Consolas" panose="020B0609020204030204" pitchFamily="49" charset="0"/>
              </a:rPr>
              <a:t> QUARTER, REGION, </a:t>
            </a:r>
            <a:r>
              <a:rPr lang="en-US" sz="1400" b="1" dirty="0">
                <a:latin typeface="Consolas" panose="020B0609020204030204" pitchFamily="49" charset="0"/>
              </a:rPr>
              <a:t>SUM</a:t>
            </a:r>
            <a:r>
              <a:rPr lang="en-US" sz="1400" dirty="0">
                <a:latin typeface="Consolas" panose="020B0609020204030204" pitchFamily="49" charset="0"/>
              </a:rPr>
              <a:t>(SALES)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b="1" dirty="0">
                <a:latin typeface="Consolas" panose="020B0609020204030204" pitchFamily="49" charset="0"/>
              </a:rPr>
              <a:t>FROM</a:t>
            </a:r>
            <a:r>
              <a:rPr lang="en-US" sz="1400" dirty="0">
                <a:latin typeface="Consolas" panose="020B0609020204030204" pitchFamily="49" charset="0"/>
              </a:rPr>
              <a:t> SALESTABLE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b="1" dirty="0">
                <a:latin typeface="Consolas" panose="020B0609020204030204" pitchFamily="49" charset="0"/>
              </a:rPr>
              <a:t>GROUP BY CUBE</a:t>
            </a:r>
            <a:r>
              <a:rPr lang="en-US" sz="1400" dirty="0">
                <a:latin typeface="Consolas" panose="020B0609020204030204" pitchFamily="49" charset="0"/>
              </a:rPr>
              <a:t> (QUARTER, REGION)</a:t>
            </a:r>
            <a:endParaRPr lang="en-CA" sz="14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DD6A3FF-0DCB-409A-8C34-A6905725BBE9}"/>
              </a:ext>
            </a:extLst>
          </p:cNvPr>
          <p:cNvSpPr/>
          <p:nvPr/>
        </p:nvSpPr>
        <p:spPr>
          <a:xfrm>
            <a:off x="3796606" y="4411226"/>
            <a:ext cx="405279" cy="291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6A4D68D-9CB7-4818-B959-B5CD534BC48E}"/>
              </a:ext>
            </a:extLst>
          </p:cNvPr>
          <p:cNvSpPr/>
          <p:nvPr/>
        </p:nvSpPr>
        <p:spPr>
          <a:xfrm>
            <a:off x="7981742" y="4411226"/>
            <a:ext cx="405279" cy="291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itle 1">
            <a:extLst>
              <a:ext uri="{FF2B5EF4-FFF2-40B4-BE49-F238E27FC236}">
                <a16:creationId xmlns:a16="http://schemas.microsoft.com/office/drawing/2014/main" id="{4987ADBC-5931-471D-94FD-38B2009C1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9486250" cy="728480"/>
          </a:xfrm>
        </p:spPr>
        <p:txBody>
          <a:bodyPr/>
          <a:lstStyle/>
          <a:p>
            <a:r>
              <a:rPr lang="en-US" altLang="nl-BE" dirty="0"/>
              <a:t>OLAP queries in SQL – </a:t>
            </a:r>
            <a:r>
              <a:rPr lang="en-US" altLang="nl-BE" sz="3200" dirty="0"/>
              <a:t>GROUP BY ROLLUP</a:t>
            </a:r>
            <a:endParaRPr lang="nl-BE" altLang="nl-BE" dirty="0"/>
          </a:p>
        </p:txBody>
      </p:sp>
      <p:sp>
        <p:nvSpPr>
          <p:cNvPr id="123907" name="Content Placeholder 2">
            <a:extLst>
              <a:ext uri="{FF2B5EF4-FFF2-40B4-BE49-F238E27FC236}">
                <a16:creationId xmlns:a16="http://schemas.microsoft.com/office/drawing/2014/main" id="{CE0E8F58-381D-4DEA-BAC3-DA5747E8D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737459" cy="3416300"/>
          </a:xfrm>
        </p:spPr>
        <p:txBody>
          <a:bodyPr>
            <a:normAutofit/>
          </a:bodyPr>
          <a:lstStyle/>
          <a:p>
            <a:r>
              <a:rPr lang="en-US" altLang="nl-BE" sz="2000" b="1" dirty="0"/>
              <a:t>ROLLUP</a:t>
            </a:r>
            <a:r>
              <a:rPr lang="en-US" altLang="nl-BE" sz="2000" dirty="0"/>
              <a:t> operator computes the union on every prefix of the list of specified attribute types, from the most detailed up to the grand total</a:t>
            </a:r>
          </a:p>
          <a:p>
            <a:r>
              <a:rPr lang="en-US" altLang="nl-BE" sz="2000" b="1" dirty="0"/>
              <a:t>Key difference between the ROLLUP and CUBE </a:t>
            </a:r>
            <a:r>
              <a:rPr lang="en-US" altLang="nl-BE" sz="2000" dirty="0"/>
              <a:t>operator is that the former generates a result set showing the aggregates for a hierarchy of values of the specified attribute types, whereas the latter generates a result set showing the aggregates for all combinations of values of the selected attribute types</a:t>
            </a:r>
            <a:endParaRPr lang="nl-BE" altLang="nl-BE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A21E96-E4C0-41AF-BACA-A6CEF7360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43</a:t>
            </a:fld>
            <a:endParaRPr lang="en-CA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itle 1">
            <a:extLst>
              <a:ext uri="{FF2B5EF4-FFF2-40B4-BE49-F238E27FC236}">
                <a16:creationId xmlns:a16="http://schemas.microsoft.com/office/drawing/2014/main" id="{B3C2947E-E8C4-4D1C-8480-8001E72F7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9054171" cy="728480"/>
          </a:xfrm>
        </p:spPr>
        <p:txBody>
          <a:bodyPr/>
          <a:lstStyle/>
          <a:p>
            <a:r>
              <a:rPr lang="en-US" altLang="nl-BE" dirty="0"/>
              <a:t>OLAP queries in SQL – </a:t>
            </a:r>
            <a:r>
              <a:rPr lang="en-US" altLang="nl-BE" sz="3200" dirty="0"/>
              <a:t>GROUP BY ROLLUP</a:t>
            </a:r>
            <a:endParaRPr lang="nl-BE" altLang="nl-BE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6F5956B-F89A-4CDB-87BC-532E5E4975F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28733" y="2338632"/>
          <a:ext cx="3285811" cy="4306133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937683">
                  <a:extLst>
                    <a:ext uri="{9D8B030D-6E8A-4147-A177-3AD203B41FA5}">
                      <a16:colId xmlns:a16="http://schemas.microsoft.com/office/drawing/2014/main" val="3809834977"/>
                    </a:ext>
                  </a:extLst>
                </a:gridCol>
                <a:gridCol w="933404">
                  <a:extLst>
                    <a:ext uri="{9D8B030D-6E8A-4147-A177-3AD203B41FA5}">
                      <a16:colId xmlns:a16="http://schemas.microsoft.com/office/drawing/2014/main" val="1499863616"/>
                    </a:ext>
                  </a:extLst>
                </a:gridCol>
                <a:gridCol w="813608">
                  <a:extLst>
                    <a:ext uri="{9D8B030D-6E8A-4147-A177-3AD203B41FA5}">
                      <a16:colId xmlns:a16="http://schemas.microsoft.com/office/drawing/2014/main" val="3243751106"/>
                    </a:ext>
                  </a:extLst>
                </a:gridCol>
                <a:gridCol w="601116">
                  <a:extLst>
                    <a:ext uri="{9D8B030D-6E8A-4147-A177-3AD203B41FA5}">
                      <a16:colId xmlns:a16="http://schemas.microsoft.com/office/drawing/2014/main" val="2366353413"/>
                    </a:ext>
                  </a:extLst>
                </a:gridCol>
              </a:tblGrid>
              <a:tr h="9844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PRODUCT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QUARTER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REGION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SALES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3706487096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A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Q1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Europe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2284123612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A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Q1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America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91244622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A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Q2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Europe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1085782970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A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Q2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America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50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430223572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A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Q3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America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3228866126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A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Q4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Europe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2313616678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A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Q4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America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2965427195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>
                          <a:effectLst/>
                        </a:rPr>
                        <a:t>B</a:t>
                      </a:r>
                      <a:endParaRPr lang="nl-BE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Q1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Europe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40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2168673668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>
                          <a:effectLst/>
                        </a:rPr>
                        <a:t>B</a:t>
                      </a:r>
                      <a:endParaRPr lang="nl-BE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Q1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America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60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3474699746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>
                          <a:effectLst/>
                        </a:rPr>
                        <a:t>B</a:t>
                      </a:r>
                      <a:endParaRPr lang="nl-BE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Q2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Europe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809177579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>
                          <a:effectLst/>
                        </a:rPr>
                        <a:t>B</a:t>
                      </a:r>
                      <a:endParaRPr lang="nl-BE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Q2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America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2868720733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>
                          <a:effectLst/>
                        </a:rPr>
                        <a:t>B</a:t>
                      </a:r>
                      <a:endParaRPr lang="nl-BE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Q3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America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3324832259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B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Q4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Europe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3389215119"/>
                  </a:ext>
                </a:extLst>
              </a:tr>
              <a:tr h="984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B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Q4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America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40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70" marR="56570" marT="0" marB="0" anchor="ctr"/>
                </a:tc>
                <a:extLst>
                  <a:ext uri="{0D108BD9-81ED-4DB2-BD59-A6C34878D82A}">
                    <a16:rowId xmlns:a16="http://schemas.microsoft.com/office/drawing/2014/main" val="158860959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E2FD74-3C1C-4901-AEDE-95865B309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44</a:t>
            </a:fld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495BE2-BA78-417C-B305-E0454C4F285C}"/>
              </a:ext>
            </a:extLst>
          </p:cNvPr>
          <p:cNvSpPr/>
          <p:nvPr/>
        </p:nvSpPr>
        <p:spPr>
          <a:xfrm>
            <a:off x="4283946" y="4169409"/>
            <a:ext cx="3583911" cy="7386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</a:rPr>
              <a:t>SELECT</a:t>
            </a:r>
            <a:r>
              <a:rPr lang="en-US" sz="1400" dirty="0">
                <a:latin typeface="Consolas" panose="020B0609020204030204" pitchFamily="49" charset="0"/>
              </a:rPr>
              <a:t> QUARTER, REGION, </a:t>
            </a:r>
            <a:r>
              <a:rPr lang="en-US" sz="1400" b="1" dirty="0">
                <a:latin typeface="Consolas" panose="020B0609020204030204" pitchFamily="49" charset="0"/>
              </a:rPr>
              <a:t>SUM</a:t>
            </a:r>
            <a:r>
              <a:rPr lang="en-US" sz="1400" dirty="0">
                <a:latin typeface="Consolas" panose="020B0609020204030204" pitchFamily="49" charset="0"/>
              </a:rPr>
              <a:t>(SALES)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b="1" dirty="0">
                <a:latin typeface="Consolas" panose="020B0609020204030204" pitchFamily="49" charset="0"/>
              </a:rPr>
              <a:t>FROM</a:t>
            </a:r>
            <a:r>
              <a:rPr lang="en-US" sz="1400" dirty="0">
                <a:latin typeface="Consolas" panose="020B0609020204030204" pitchFamily="49" charset="0"/>
              </a:rPr>
              <a:t> SALESTABLE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b="1" dirty="0">
                <a:latin typeface="Consolas" panose="020B0609020204030204" pitchFamily="49" charset="0"/>
              </a:rPr>
              <a:t>GROUP BY ROLLUP</a:t>
            </a:r>
            <a:r>
              <a:rPr lang="en-US" sz="1400" dirty="0">
                <a:latin typeface="Consolas" panose="020B0609020204030204" pitchFamily="49" charset="0"/>
              </a:rPr>
              <a:t> (QUARTER, REGION)</a:t>
            </a:r>
            <a:endParaRPr lang="en-CA" sz="14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DD6A3FF-0DCB-409A-8C34-A6905725BBE9}"/>
              </a:ext>
            </a:extLst>
          </p:cNvPr>
          <p:cNvSpPr/>
          <p:nvPr/>
        </p:nvSpPr>
        <p:spPr>
          <a:xfrm>
            <a:off x="3796606" y="4411226"/>
            <a:ext cx="405279" cy="291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6A4D68D-9CB7-4818-B959-B5CD534BC48E}"/>
              </a:ext>
            </a:extLst>
          </p:cNvPr>
          <p:cNvSpPr/>
          <p:nvPr/>
        </p:nvSpPr>
        <p:spPr>
          <a:xfrm>
            <a:off x="7981742" y="4411226"/>
            <a:ext cx="405279" cy="291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E2B3FCE-4C9D-4088-A429-5044CB149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363743"/>
              </p:ext>
            </p:extLst>
          </p:nvPr>
        </p:nvGraphicFramePr>
        <p:xfrm>
          <a:off x="8586220" y="2529216"/>
          <a:ext cx="2798564" cy="4019049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1144274">
                  <a:extLst>
                    <a:ext uri="{9D8B030D-6E8A-4147-A177-3AD203B41FA5}">
                      <a16:colId xmlns:a16="http://schemas.microsoft.com/office/drawing/2014/main" val="456165850"/>
                    </a:ext>
                  </a:extLst>
                </a:gridCol>
                <a:gridCol w="990876">
                  <a:extLst>
                    <a:ext uri="{9D8B030D-6E8A-4147-A177-3AD203B41FA5}">
                      <a16:colId xmlns:a16="http://schemas.microsoft.com/office/drawing/2014/main" val="761321396"/>
                    </a:ext>
                  </a:extLst>
                </a:gridCol>
                <a:gridCol w="663414">
                  <a:extLst>
                    <a:ext uri="{9D8B030D-6E8A-4147-A177-3AD203B41FA5}">
                      <a16:colId xmlns:a16="http://schemas.microsoft.com/office/drawing/2014/main" val="1735464786"/>
                    </a:ext>
                  </a:extLst>
                </a:gridCol>
              </a:tblGrid>
              <a:tr h="27063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QUARTER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REGION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SALES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extLst>
                  <a:ext uri="{0D108BD9-81ED-4DB2-BD59-A6C34878D82A}">
                    <a16:rowId xmlns:a16="http://schemas.microsoft.com/office/drawing/2014/main" val="1960261012"/>
                  </a:ext>
                </a:extLst>
              </a:tr>
              <a:tr h="27073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Q1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Europe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50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extLst>
                  <a:ext uri="{0D108BD9-81ED-4DB2-BD59-A6C34878D82A}">
                    <a16:rowId xmlns:a16="http://schemas.microsoft.com/office/drawing/2014/main" val="3221514234"/>
                  </a:ext>
                </a:extLst>
              </a:tr>
              <a:tr h="27073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Q1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America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80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extLst>
                  <a:ext uri="{0D108BD9-81ED-4DB2-BD59-A6C34878D82A}">
                    <a16:rowId xmlns:a16="http://schemas.microsoft.com/office/drawing/2014/main" val="4287041000"/>
                  </a:ext>
                </a:extLst>
              </a:tr>
              <a:tr h="27073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>
                          <a:effectLst/>
                        </a:rPr>
                        <a:t>Q2</a:t>
                      </a:r>
                      <a:endParaRPr lang="nl-BE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Europe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40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extLst>
                  <a:ext uri="{0D108BD9-81ED-4DB2-BD59-A6C34878D82A}">
                    <a16:rowId xmlns:a16="http://schemas.microsoft.com/office/drawing/2014/main" val="3189797961"/>
                  </a:ext>
                </a:extLst>
              </a:tr>
              <a:tr h="27073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Q2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America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60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extLst>
                  <a:ext uri="{0D108BD9-81ED-4DB2-BD59-A6C34878D82A}">
                    <a16:rowId xmlns:a16="http://schemas.microsoft.com/office/drawing/2014/main" val="2894692431"/>
                  </a:ext>
                </a:extLst>
              </a:tr>
              <a:tr h="27073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>
                          <a:effectLst/>
                        </a:rPr>
                        <a:t>Q3</a:t>
                      </a:r>
                      <a:endParaRPr lang="nl-BE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Europe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NULL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extLst>
                  <a:ext uri="{0D108BD9-81ED-4DB2-BD59-A6C34878D82A}">
                    <a16:rowId xmlns:a16="http://schemas.microsoft.com/office/drawing/2014/main" val="3817684686"/>
                  </a:ext>
                </a:extLst>
              </a:tr>
              <a:tr h="27073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>
                          <a:effectLst/>
                        </a:rPr>
                        <a:t>Q3</a:t>
                      </a:r>
                      <a:endParaRPr lang="nl-BE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America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40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extLst>
                  <a:ext uri="{0D108BD9-81ED-4DB2-BD59-A6C34878D82A}">
                    <a16:rowId xmlns:a16="http://schemas.microsoft.com/office/drawing/2014/main" val="3640593001"/>
                  </a:ext>
                </a:extLst>
              </a:tr>
              <a:tr h="27073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>
                          <a:effectLst/>
                        </a:rPr>
                        <a:t>Q4</a:t>
                      </a:r>
                      <a:endParaRPr lang="nl-BE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Europe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extLst>
                  <a:ext uri="{0D108BD9-81ED-4DB2-BD59-A6C34878D82A}">
                    <a16:rowId xmlns:a16="http://schemas.microsoft.com/office/drawing/2014/main" val="2098993868"/>
                  </a:ext>
                </a:extLst>
              </a:tr>
              <a:tr h="27073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>
                          <a:effectLst/>
                        </a:rPr>
                        <a:t>Q4</a:t>
                      </a:r>
                      <a:endParaRPr lang="nl-BE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America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80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extLst>
                  <a:ext uri="{0D108BD9-81ED-4DB2-BD59-A6C34878D82A}">
                    <a16:rowId xmlns:a16="http://schemas.microsoft.com/office/drawing/2014/main" val="1487041837"/>
                  </a:ext>
                </a:extLst>
              </a:tr>
              <a:tr h="27073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>
                          <a:effectLst/>
                        </a:rPr>
                        <a:t>Q1</a:t>
                      </a:r>
                      <a:endParaRPr lang="nl-BE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NULL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130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extLst>
                  <a:ext uri="{0D108BD9-81ED-4DB2-BD59-A6C34878D82A}">
                    <a16:rowId xmlns:a16="http://schemas.microsoft.com/office/drawing/2014/main" val="1044733745"/>
                  </a:ext>
                </a:extLst>
              </a:tr>
              <a:tr h="27073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Q2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NULL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extLst>
                  <a:ext uri="{0D108BD9-81ED-4DB2-BD59-A6C34878D82A}">
                    <a16:rowId xmlns:a16="http://schemas.microsoft.com/office/drawing/2014/main" val="2971553300"/>
                  </a:ext>
                </a:extLst>
              </a:tr>
              <a:tr h="27073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Q3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NULL</a:t>
                      </a:r>
                      <a:endParaRPr lang="nl-B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40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extLst>
                  <a:ext uri="{0D108BD9-81ED-4DB2-BD59-A6C34878D82A}">
                    <a16:rowId xmlns:a16="http://schemas.microsoft.com/office/drawing/2014/main" val="2338935102"/>
                  </a:ext>
                </a:extLst>
              </a:tr>
              <a:tr h="27073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Q4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NULL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90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extLst>
                  <a:ext uri="{0D108BD9-81ED-4DB2-BD59-A6C34878D82A}">
                    <a16:rowId xmlns:a16="http://schemas.microsoft.com/office/drawing/2014/main" val="3167036544"/>
                  </a:ext>
                </a:extLst>
              </a:tr>
              <a:tr h="27073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NULL</a:t>
                      </a:r>
                      <a:endParaRPr lang="nl-BE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NULL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360</a:t>
                      </a:r>
                      <a:endParaRPr lang="nl-B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58" marR="56558" marT="0" marB="0"/>
                </a:tc>
                <a:extLst>
                  <a:ext uri="{0D108BD9-81ED-4DB2-BD59-A6C34878D82A}">
                    <a16:rowId xmlns:a16="http://schemas.microsoft.com/office/drawing/2014/main" val="332474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06087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Title 1">
            <a:extLst>
              <a:ext uri="{FF2B5EF4-FFF2-40B4-BE49-F238E27FC236}">
                <a16:creationId xmlns:a16="http://schemas.microsoft.com/office/drawing/2014/main" id="{7D134016-2358-4F6C-8C5D-7172B9C7A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9184800" cy="728480"/>
          </a:xfrm>
        </p:spPr>
        <p:txBody>
          <a:bodyPr/>
          <a:lstStyle/>
          <a:p>
            <a:r>
              <a:rPr lang="en-US" altLang="nl-BE" sz="3200" dirty="0"/>
              <a:t>OLAP queries in SQL – </a:t>
            </a:r>
            <a:r>
              <a:rPr lang="en-US" altLang="nl-BE" sz="2400" dirty="0"/>
              <a:t>GROUP BY – GROUPING SETS</a:t>
            </a:r>
            <a:endParaRPr lang="nl-BE" alt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1CF38-EB07-4B6B-B891-7136A2D57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431" y="2411604"/>
            <a:ext cx="9566031" cy="3928906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b="1" dirty="0"/>
              <a:t>GROUPING SETS</a:t>
            </a:r>
            <a:r>
              <a:rPr lang="en-US" dirty="0"/>
              <a:t> operator generates a result set equivalent to that generated by a UNION ALL of multiple simple GROUP BY clauses</a:t>
            </a:r>
            <a:br>
              <a:rPr lang="en-US" sz="1600" dirty="0"/>
            </a:br>
            <a:endParaRPr lang="en-US" sz="1600" dirty="0"/>
          </a:p>
          <a:p>
            <a:pPr marL="400050" lvl="1" indent="0">
              <a:buNone/>
              <a:defRPr/>
            </a:pPr>
            <a:r>
              <a:rPr lang="en-US" b="1" dirty="0"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QUARTER, REGION, </a:t>
            </a:r>
            <a:r>
              <a:rPr lang="en-US" b="1" dirty="0">
                <a:latin typeface="Consolas" panose="020B0609020204030204" pitchFamily="49" charset="0"/>
              </a:rPr>
              <a:t>SUM</a:t>
            </a:r>
            <a:r>
              <a:rPr lang="en-US" dirty="0">
                <a:latin typeface="Consolas" panose="020B0609020204030204" pitchFamily="49" charset="0"/>
              </a:rPr>
              <a:t>(SALES)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b="1" dirty="0"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SALESTABLE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b="1" dirty="0">
                <a:latin typeface="Consolas" panose="020B0609020204030204" pitchFamily="49" charset="0"/>
              </a:rPr>
              <a:t>GROUP BY </a:t>
            </a:r>
            <a:r>
              <a:rPr lang="en-US" b="1" dirty="0">
                <a:highlight>
                  <a:srgbClr val="FFFF00"/>
                </a:highlight>
                <a:latin typeface="Consolas" panose="020B0609020204030204" pitchFamily="49" charset="0"/>
              </a:rPr>
              <a:t>GROUPING SETS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((QUARTER), (REGION))</a:t>
            </a:r>
          </a:p>
          <a:p>
            <a:pPr marL="400050" lvl="1" indent="0">
              <a:buNone/>
              <a:defRPr/>
            </a:pPr>
            <a:endParaRPr lang="nl-BE" dirty="0">
              <a:latin typeface="Consolas" panose="020B0609020204030204" pitchFamily="49" charset="0"/>
            </a:endParaRPr>
          </a:p>
          <a:p>
            <a:pPr marL="400050" lvl="1" indent="0">
              <a:buNone/>
              <a:defRPr/>
            </a:pPr>
            <a:r>
              <a:rPr lang="en-US" b="1" dirty="0"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QUARTER, NULL, </a:t>
            </a:r>
            <a:r>
              <a:rPr lang="en-US" b="1" dirty="0">
                <a:latin typeface="Consolas" panose="020B0609020204030204" pitchFamily="49" charset="0"/>
              </a:rPr>
              <a:t>SUM</a:t>
            </a:r>
            <a:r>
              <a:rPr lang="en-US" dirty="0">
                <a:latin typeface="Consolas" panose="020B0609020204030204" pitchFamily="49" charset="0"/>
              </a:rPr>
              <a:t>(SALES)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b="1" dirty="0"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SALESTABLE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b="1" dirty="0">
                <a:latin typeface="Consolas" panose="020B0609020204030204" pitchFamily="49" charset="0"/>
              </a:rPr>
              <a:t>GROUP BY </a:t>
            </a:r>
            <a:r>
              <a:rPr lang="en-US" dirty="0">
                <a:latin typeface="Consolas" panose="020B0609020204030204" pitchFamily="49" charset="0"/>
              </a:rPr>
              <a:t>QUARTER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b="1" dirty="0">
                <a:highlight>
                  <a:srgbClr val="FFFF00"/>
                </a:highlight>
                <a:latin typeface="Consolas" panose="020B0609020204030204" pitchFamily="49" charset="0"/>
              </a:rPr>
              <a:t>UNION ALL</a:t>
            </a:r>
            <a:br>
              <a:rPr lang="en-US" b="1" dirty="0">
                <a:latin typeface="Consolas" panose="020B0609020204030204" pitchFamily="49" charset="0"/>
              </a:rPr>
            </a:br>
            <a:r>
              <a:rPr lang="en-US" b="1" dirty="0"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NULL, REGION, </a:t>
            </a:r>
            <a:r>
              <a:rPr lang="en-US" b="1" dirty="0">
                <a:latin typeface="Consolas" panose="020B0609020204030204" pitchFamily="49" charset="0"/>
              </a:rPr>
              <a:t>SUM</a:t>
            </a:r>
            <a:r>
              <a:rPr lang="en-US" dirty="0">
                <a:latin typeface="Consolas" panose="020B0609020204030204" pitchFamily="49" charset="0"/>
              </a:rPr>
              <a:t>(SALES)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b="1" dirty="0"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SALESTABLE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b="1" dirty="0">
                <a:latin typeface="Consolas" panose="020B0609020204030204" pitchFamily="49" charset="0"/>
              </a:rPr>
              <a:t>GROUP BY </a:t>
            </a:r>
            <a:r>
              <a:rPr lang="en-US" dirty="0">
                <a:latin typeface="Consolas" panose="020B0609020204030204" pitchFamily="49" charset="0"/>
              </a:rPr>
              <a:t>REGION</a:t>
            </a:r>
            <a:endParaRPr lang="nl-BE" dirty="0">
              <a:latin typeface="Consolas" panose="020B0609020204030204" pitchFamily="49" charset="0"/>
            </a:endParaRPr>
          </a:p>
          <a:p>
            <a:pPr>
              <a:defRPr/>
            </a:pPr>
            <a:endParaRPr lang="en-US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0C5C51-B8C9-4131-ABAE-679A662A1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45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Title 1">
            <a:extLst>
              <a:ext uri="{FF2B5EF4-FFF2-40B4-BE49-F238E27FC236}">
                <a16:creationId xmlns:a16="http://schemas.microsoft.com/office/drawing/2014/main" id="{94FA15FC-9F02-4185-B83C-AAB8C9D28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/>
              <a:t>OLAP Queries in SQL</a:t>
            </a:r>
            <a:endParaRPr lang="nl-BE" altLang="nl-BE"/>
          </a:p>
        </p:txBody>
      </p:sp>
      <p:sp>
        <p:nvSpPr>
          <p:cNvPr id="140291" name="Content Placeholder 2">
            <a:extLst>
              <a:ext uri="{FF2B5EF4-FFF2-40B4-BE49-F238E27FC236}">
                <a16:creationId xmlns:a16="http://schemas.microsoft.com/office/drawing/2014/main" id="{B2B27EE6-DFBE-4AD3-A8BE-2F6F9346B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677" y="2394859"/>
            <a:ext cx="9364645" cy="39275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nl-BE" sz="2400" b="1" dirty="0"/>
              <a:t>SQL2003</a:t>
            </a:r>
            <a:r>
              <a:rPr lang="en-US" altLang="nl-BE" sz="2400" dirty="0"/>
              <a:t> introduced support for 2 types of other activities:</a:t>
            </a:r>
          </a:p>
          <a:p>
            <a:r>
              <a:rPr lang="en-US" altLang="nl-BE" sz="2600" b="1" dirty="0"/>
              <a:t>Ranking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2000" dirty="0">
                <a:solidFill>
                  <a:srgbClr val="0000FF"/>
                </a:solidFill>
              </a:rPr>
              <a:t>RANK()</a:t>
            </a:r>
            <a:r>
              <a:rPr lang="en-US" altLang="nl-BE" sz="2000" dirty="0"/>
              <a:t>: </a:t>
            </a:r>
            <a:r>
              <a:rPr lang="en-US" altLang="nl-BE" sz="1800" dirty="0"/>
              <a:t>returns the rank of each row within the partition of a result set.</a:t>
            </a:r>
            <a:endParaRPr lang="en-US" altLang="nl-BE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2000" dirty="0">
                <a:solidFill>
                  <a:srgbClr val="0000FF"/>
                </a:solidFill>
              </a:rPr>
              <a:t>DENS_RANK()</a:t>
            </a:r>
            <a:r>
              <a:rPr lang="en-US" altLang="nl-BE" sz="2000" dirty="0"/>
              <a:t>: </a:t>
            </a:r>
            <a:r>
              <a:rPr lang="en-US" altLang="nl-BE" sz="1800" dirty="0"/>
              <a:t>returns the rank of each row within a result set partition, with no gaps in the ranking values.</a:t>
            </a:r>
            <a:endParaRPr lang="en-US" altLang="nl-BE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2000" dirty="0">
                <a:solidFill>
                  <a:srgbClr val="0000FF"/>
                </a:solidFill>
              </a:rPr>
              <a:t>PERCENT_RANK()</a:t>
            </a:r>
            <a:r>
              <a:rPr lang="en-US" altLang="nl-BE" sz="2000" dirty="0"/>
              <a:t>: </a:t>
            </a:r>
            <a:r>
              <a:rPr lang="en-US" altLang="nl-BE" sz="1800" dirty="0"/>
              <a:t>calculates the relative rank of a row within a group of rows.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2000" dirty="0">
                <a:solidFill>
                  <a:srgbClr val="0000FF"/>
                </a:solidFill>
              </a:rPr>
              <a:t>CUME_RANK()</a:t>
            </a:r>
            <a:r>
              <a:rPr lang="en-US" altLang="nl-BE" sz="2000" dirty="0"/>
              <a:t>:</a:t>
            </a:r>
            <a:r>
              <a:rPr lang="en-US" altLang="nl-BE" sz="2000" b="1" dirty="0"/>
              <a:t> </a:t>
            </a:r>
            <a:r>
              <a:rPr lang="en-US" altLang="nl-BE" sz="1800" dirty="0"/>
              <a:t>calculates the cumulative distribution of a value within a group of values.</a:t>
            </a:r>
            <a:endParaRPr lang="en-US" altLang="nl-BE" sz="1800" b="1" dirty="0"/>
          </a:p>
          <a:p>
            <a:r>
              <a:rPr lang="en-US" altLang="nl-BE" sz="2600" b="1" dirty="0"/>
              <a:t>Windowing </a:t>
            </a:r>
            <a:r>
              <a:rPr lang="en-US" altLang="nl-BE" sz="2600" dirty="0"/>
              <a:t>(Partition By)</a:t>
            </a:r>
            <a:endParaRPr lang="nl-BE" altLang="nl-BE" sz="2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EDB481-0E66-4F82-8055-8484492AC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46</a:t>
            </a:fld>
            <a:endParaRPr lang="en-CA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Title 1">
            <a:extLst>
              <a:ext uri="{FF2B5EF4-FFF2-40B4-BE49-F238E27FC236}">
                <a16:creationId xmlns:a16="http://schemas.microsoft.com/office/drawing/2014/main" id="{7D1757B3-635E-4E7B-8CE2-CECE2454A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 dirty="0"/>
              <a:t>OLAP Queries in SQL – RANK()</a:t>
            </a:r>
            <a:endParaRPr lang="nl-BE" altLang="nl-BE" dirty="0"/>
          </a:p>
        </p:txBody>
      </p:sp>
      <p:sp>
        <p:nvSpPr>
          <p:cNvPr id="144387" name="Content Placeholder 2">
            <a:extLst>
              <a:ext uri="{FF2B5EF4-FFF2-40B4-BE49-F238E27FC236}">
                <a16:creationId xmlns:a16="http://schemas.microsoft.com/office/drawing/2014/main" id="{30EC473A-3F80-4CB7-B5CE-3151BE417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6853582" cy="33953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nl-BE" sz="1400" b="1" dirty="0">
                <a:latin typeface="Consolas" panose="020B0609020204030204" pitchFamily="49" charset="0"/>
              </a:rPr>
              <a:t>SELECT </a:t>
            </a:r>
          </a:p>
          <a:p>
            <a:pPr marL="0" indent="0">
              <a:buNone/>
            </a:pPr>
            <a:r>
              <a:rPr lang="en-US" altLang="nl-BE" sz="1400" b="1" dirty="0">
                <a:latin typeface="Consolas" panose="020B0609020204030204" pitchFamily="49" charset="0"/>
              </a:rPr>
              <a:t>	</a:t>
            </a:r>
            <a:r>
              <a:rPr lang="en-US" altLang="nl-BE" sz="1400" dirty="0">
                <a:latin typeface="Consolas" panose="020B0609020204030204" pitchFamily="49" charset="0"/>
              </a:rPr>
              <a:t>PRODUCT, SALES</a:t>
            </a:r>
            <a:br>
              <a:rPr lang="en-US" altLang="nl-BE" sz="1400" b="1" dirty="0">
                <a:latin typeface="Consolas" panose="020B0609020204030204" pitchFamily="49" charset="0"/>
              </a:rPr>
            </a:br>
            <a:r>
              <a:rPr lang="en-US" altLang="nl-BE" sz="1400" b="1" dirty="0">
                <a:latin typeface="Consolas" panose="020B0609020204030204" pitchFamily="49" charset="0"/>
              </a:rPr>
              <a:t>	, RANK() OVER (ORDER BY </a:t>
            </a:r>
            <a:r>
              <a:rPr lang="en-US" altLang="nl-BE" sz="1400" dirty="0">
                <a:latin typeface="Consolas" panose="020B0609020204030204" pitchFamily="49" charset="0"/>
              </a:rPr>
              <a:t>SALES</a:t>
            </a:r>
            <a:r>
              <a:rPr lang="en-US" altLang="nl-BE" sz="1400" b="1" dirty="0">
                <a:latin typeface="Consolas" panose="020B0609020204030204" pitchFamily="49" charset="0"/>
              </a:rPr>
              <a:t> ASC) as </a:t>
            </a:r>
            <a:r>
              <a:rPr lang="en-US" altLang="nl-BE" sz="1400" dirty="0">
                <a:latin typeface="Consolas" panose="020B0609020204030204" pitchFamily="49" charset="0"/>
              </a:rPr>
              <a:t>RANK_SALES</a:t>
            </a:r>
            <a:br>
              <a:rPr lang="en-US" altLang="nl-BE" sz="1400" dirty="0">
                <a:latin typeface="Consolas" panose="020B0609020204030204" pitchFamily="49" charset="0"/>
              </a:rPr>
            </a:br>
            <a:r>
              <a:rPr lang="en-US" altLang="nl-BE" sz="1400" dirty="0">
                <a:latin typeface="Consolas" panose="020B0609020204030204" pitchFamily="49" charset="0"/>
              </a:rPr>
              <a:t>	, </a:t>
            </a:r>
            <a:r>
              <a:rPr lang="en-US" altLang="nl-BE" sz="1400" b="1" dirty="0">
                <a:latin typeface="Consolas" panose="020B0609020204030204" pitchFamily="49" charset="0"/>
              </a:rPr>
              <a:t>DENSE_RANK</a:t>
            </a:r>
            <a:r>
              <a:rPr lang="en-US" altLang="nl-BE" sz="1400" dirty="0">
                <a:latin typeface="Consolas" panose="020B0609020204030204" pitchFamily="49" charset="0"/>
              </a:rPr>
              <a:t>() </a:t>
            </a:r>
            <a:r>
              <a:rPr lang="en-US" altLang="nl-BE" sz="1400" b="1" dirty="0">
                <a:latin typeface="Consolas" panose="020B0609020204030204" pitchFamily="49" charset="0"/>
              </a:rPr>
              <a:t>OVER (ORDER BY </a:t>
            </a:r>
            <a:r>
              <a:rPr lang="en-US" altLang="nl-BE" sz="1400" dirty="0">
                <a:latin typeface="Consolas" panose="020B0609020204030204" pitchFamily="49" charset="0"/>
              </a:rPr>
              <a:t>SALES</a:t>
            </a:r>
            <a:r>
              <a:rPr lang="en-US" altLang="nl-BE" sz="1400" b="1" dirty="0">
                <a:latin typeface="Consolas" panose="020B0609020204030204" pitchFamily="49" charset="0"/>
              </a:rPr>
              <a:t> ASC) as </a:t>
            </a:r>
            <a:r>
              <a:rPr lang="en-US" altLang="nl-BE" sz="1400" dirty="0">
                <a:latin typeface="Consolas" panose="020B0609020204030204" pitchFamily="49" charset="0"/>
              </a:rPr>
              <a:t>DENSE</a:t>
            </a:r>
            <a:r>
              <a:rPr lang="en-US" altLang="nl-BE" sz="1400" b="1" dirty="0">
                <a:latin typeface="Consolas" panose="020B0609020204030204" pitchFamily="49" charset="0"/>
              </a:rPr>
              <a:t>_</a:t>
            </a:r>
            <a:r>
              <a:rPr lang="en-US" altLang="nl-BE" sz="1400" dirty="0">
                <a:latin typeface="Consolas" panose="020B0609020204030204" pitchFamily="49" charset="0"/>
              </a:rPr>
              <a:t>RANK_SALES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nl-BE" sz="1400" dirty="0">
                <a:latin typeface="Consolas" panose="020B0609020204030204" pitchFamily="49" charset="0"/>
              </a:rPr>
              <a:t>	, </a:t>
            </a:r>
            <a:r>
              <a:rPr lang="en-US" altLang="nl-BE" sz="1400" b="1" dirty="0">
                <a:latin typeface="Consolas" panose="020B0609020204030204" pitchFamily="49" charset="0"/>
              </a:rPr>
              <a:t>PERCENT_RANK() OVER (ORDER BY </a:t>
            </a:r>
            <a:r>
              <a:rPr lang="en-US" altLang="nl-BE" sz="1400" dirty="0">
                <a:latin typeface="Consolas" panose="020B0609020204030204" pitchFamily="49" charset="0"/>
              </a:rPr>
              <a:t>SALES</a:t>
            </a:r>
            <a:r>
              <a:rPr lang="en-US" altLang="nl-BE" sz="1400" b="1" dirty="0">
                <a:latin typeface="Consolas" panose="020B0609020204030204" pitchFamily="49" charset="0"/>
              </a:rPr>
              <a:t> ASC) as </a:t>
            </a:r>
            <a:r>
              <a:rPr lang="en-US" altLang="nl-BE" sz="1400" dirty="0">
                <a:latin typeface="Consolas" panose="020B0609020204030204" pitchFamily="49" charset="0"/>
              </a:rPr>
              <a:t>PERC_RANK_SALES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nl-BE" sz="1400" dirty="0">
                <a:latin typeface="Consolas" panose="020B0609020204030204" pitchFamily="49" charset="0"/>
              </a:rPr>
              <a:t>	, </a:t>
            </a:r>
            <a:r>
              <a:rPr lang="en-US" altLang="nl-BE" sz="1400" b="1" dirty="0">
                <a:latin typeface="Consolas" panose="020B0609020204030204" pitchFamily="49" charset="0"/>
              </a:rPr>
              <a:t>CUME_DIST() OVER (ORDER BY </a:t>
            </a:r>
            <a:r>
              <a:rPr lang="en-US" altLang="nl-BE" sz="1400" dirty="0">
                <a:latin typeface="Consolas" panose="020B0609020204030204" pitchFamily="49" charset="0"/>
              </a:rPr>
              <a:t>SALES</a:t>
            </a:r>
            <a:r>
              <a:rPr lang="en-US" altLang="nl-BE" sz="1400" b="1" dirty="0">
                <a:latin typeface="Consolas" panose="020B0609020204030204" pitchFamily="49" charset="0"/>
              </a:rPr>
              <a:t> ASC) as</a:t>
            </a:r>
            <a:r>
              <a:rPr lang="en-US" altLang="nl-BE" sz="1400" dirty="0">
                <a:latin typeface="Consolas" panose="020B0609020204030204" pitchFamily="49" charset="0"/>
              </a:rPr>
              <a:t> CUM_DIST_SALES</a:t>
            </a:r>
            <a:br>
              <a:rPr lang="en-US" altLang="nl-BE" sz="1400" b="1" dirty="0">
                <a:latin typeface="Consolas" panose="020B0609020204030204" pitchFamily="49" charset="0"/>
              </a:rPr>
            </a:br>
            <a:r>
              <a:rPr lang="en-US" altLang="nl-BE" sz="1400" b="1" dirty="0">
                <a:latin typeface="Consolas" panose="020B0609020204030204" pitchFamily="49" charset="0"/>
              </a:rPr>
              <a:t>FROM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nl-BE" sz="1400" dirty="0">
                <a:latin typeface="Consolas" panose="020B0609020204030204" pitchFamily="49" charset="0"/>
              </a:rPr>
              <a:t>	SALES</a:t>
            </a:r>
            <a:br>
              <a:rPr lang="en-US" altLang="nl-BE" sz="1400" b="1" dirty="0">
                <a:latin typeface="Consolas" panose="020B0609020204030204" pitchFamily="49" charset="0"/>
              </a:rPr>
            </a:br>
            <a:r>
              <a:rPr lang="en-US" altLang="nl-BE" sz="1400" b="1" dirty="0">
                <a:latin typeface="Consolas" panose="020B0609020204030204" pitchFamily="49" charset="0"/>
              </a:rPr>
              <a:t>ORDER BY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nl-BE" sz="1400" dirty="0">
                <a:latin typeface="Consolas" panose="020B0609020204030204" pitchFamily="49" charset="0"/>
              </a:rPr>
              <a:t>	RANK_SALES </a:t>
            </a:r>
            <a:r>
              <a:rPr lang="en-US" altLang="nl-BE" sz="1400" b="1" dirty="0">
                <a:latin typeface="Consolas" panose="020B0609020204030204" pitchFamily="49" charset="0"/>
              </a:rPr>
              <a:t>ASC</a:t>
            </a:r>
            <a:endParaRPr lang="nl-BE" altLang="nl-BE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nl-BE" altLang="nl-BE" sz="9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88ADF7D-27B4-45E6-A432-67CD517A4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543451"/>
              </p:ext>
            </p:extLst>
          </p:nvPr>
        </p:nvGraphicFramePr>
        <p:xfrm>
          <a:off x="8862646" y="2365796"/>
          <a:ext cx="2174400" cy="4019042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1051012">
                  <a:extLst>
                    <a:ext uri="{9D8B030D-6E8A-4147-A177-3AD203B41FA5}">
                      <a16:colId xmlns:a16="http://schemas.microsoft.com/office/drawing/2014/main" val="3963423407"/>
                    </a:ext>
                  </a:extLst>
                </a:gridCol>
                <a:gridCol w="1123388">
                  <a:extLst>
                    <a:ext uri="{9D8B030D-6E8A-4147-A177-3AD203B41FA5}">
                      <a16:colId xmlns:a16="http://schemas.microsoft.com/office/drawing/2014/main" val="74320890"/>
                    </a:ext>
                  </a:extLst>
                </a:gridCol>
              </a:tblGrid>
              <a:tr h="292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PRODUCT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1" marR="685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SALES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1" marR="68561" marT="0" marB="0"/>
                </a:tc>
                <a:extLst>
                  <a:ext uri="{0D108BD9-81ED-4DB2-BD59-A6C34878D82A}">
                    <a16:rowId xmlns:a16="http://schemas.microsoft.com/office/drawing/2014/main" val="1341434278"/>
                  </a:ext>
                </a:extLst>
              </a:tr>
              <a:tr h="29270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A</a:t>
                      </a:r>
                      <a:endParaRPr lang="nl-BE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1" marR="685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50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1" marR="68561" marT="0" marB="0"/>
                </a:tc>
                <a:extLst>
                  <a:ext uri="{0D108BD9-81ED-4DB2-BD59-A6C34878D82A}">
                    <a16:rowId xmlns:a16="http://schemas.microsoft.com/office/drawing/2014/main" val="3664300873"/>
                  </a:ext>
                </a:extLst>
              </a:tr>
              <a:tr h="29270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B</a:t>
                      </a:r>
                      <a:endParaRPr lang="nl-BE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1" marR="685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1" marR="68561" marT="0" marB="0"/>
                </a:tc>
                <a:extLst>
                  <a:ext uri="{0D108BD9-81ED-4DB2-BD59-A6C34878D82A}">
                    <a16:rowId xmlns:a16="http://schemas.microsoft.com/office/drawing/2014/main" val="861895704"/>
                  </a:ext>
                </a:extLst>
              </a:tr>
              <a:tr h="29270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C</a:t>
                      </a:r>
                      <a:endParaRPr lang="nl-BE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1" marR="685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10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1" marR="68561" marT="0" marB="0"/>
                </a:tc>
                <a:extLst>
                  <a:ext uri="{0D108BD9-81ED-4DB2-BD59-A6C34878D82A}">
                    <a16:rowId xmlns:a16="http://schemas.microsoft.com/office/drawing/2014/main" val="2123503472"/>
                  </a:ext>
                </a:extLst>
              </a:tr>
              <a:tr h="29270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D</a:t>
                      </a:r>
                      <a:endParaRPr lang="nl-BE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1" marR="685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45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1" marR="68561" marT="0" marB="0"/>
                </a:tc>
                <a:extLst>
                  <a:ext uri="{0D108BD9-81ED-4DB2-BD59-A6C34878D82A}">
                    <a16:rowId xmlns:a16="http://schemas.microsoft.com/office/drawing/2014/main" val="2179179643"/>
                  </a:ext>
                </a:extLst>
              </a:tr>
              <a:tr h="29270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</a:rPr>
                        <a:t>E</a:t>
                      </a:r>
                      <a:endParaRPr lang="nl-BE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1" marR="685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40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1" marR="68561" marT="0" marB="0"/>
                </a:tc>
                <a:extLst>
                  <a:ext uri="{0D108BD9-81ED-4DB2-BD59-A6C34878D82A}">
                    <a16:rowId xmlns:a16="http://schemas.microsoft.com/office/drawing/2014/main" val="4013330599"/>
                  </a:ext>
                </a:extLst>
              </a:tr>
              <a:tr h="29270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F</a:t>
                      </a:r>
                      <a:endParaRPr lang="nl-BE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1" marR="685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30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1" marR="68561" marT="0" marB="0"/>
                </a:tc>
                <a:extLst>
                  <a:ext uri="{0D108BD9-81ED-4DB2-BD59-A6C34878D82A}">
                    <a16:rowId xmlns:a16="http://schemas.microsoft.com/office/drawing/2014/main" val="3427483617"/>
                  </a:ext>
                </a:extLst>
              </a:tr>
              <a:tr h="29270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</a:rPr>
                        <a:t>G</a:t>
                      </a:r>
                      <a:endParaRPr lang="nl-BE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1" marR="685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60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1" marR="68561" marT="0" marB="0"/>
                </a:tc>
                <a:extLst>
                  <a:ext uri="{0D108BD9-81ED-4DB2-BD59-A6C34878D82A}">
                    <a16:rowId xmlns:a16="http://schemas.microsoft.com/office/drawing/2014/main" val="2879615337"/>
                  </a:ext>
                </a:extLst>
              </a:tr>
              <a:tr h="29270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</a:rPr>
                        <a:t>H</a:t>
                      </a:r>
                      <a:endParaRPr lang="nl-BE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1" marR="685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20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1" marR="68561" marT="0" marB="0"/>
                </a:tc>
                <a:extLst>
                  <a:ext uri="{0D108BD9-81ED-4DB2-BD59-A6C34878D82A}">
                    <a16:rowId xmlns:a16="http://schemas.microsoft.com/office/drawing/2014/main" val="567413535"/>
                  </a:ext>
                </a:extLst>
              </a:tr>
              <a:tr h="29270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</a:rPr>
                        <a:t>I</a:t>
                      </a:r>
                      <a:endParaRPr lang="nl-BE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1" marR="685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15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1" marR="68561" marT="0" marB="0"/>
                </a:tc>
                <a:extLst>
                  <a:ext uri="{0D108BD9-81ED-4DB2-BD59-A6C34878D82A}">
                    <a16:rowId xmlns:a16="http://schemas.microsoft.com/office/drawing/2014/main" val="3446654573"/>
                  </a:ext>
                </a:extLst>
              </a:tr>
              <a:tr h="29270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J</a:t>
                      </a:r>
                      <a:endParaRPr lang="nl-BE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1" marR="685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25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1" marR="68561" marT="0" marB="0"/>
                </a:tc>
                <a:extLst>
                  <a:ext uri="{0D108BD9-81ED-4DB2-BD59-A6C34878D82A}">
                    <a16:rowId xmlns:a16="http://schemas.microsoft.com/office/drawing/2014/main" val="706735009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1E9923-882C-496D-988B-ED8FF244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47</a:t>
            </a:fld>
            <a:endParaRPr lang="en-CA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Title 1">
            <a:extLst>
              <a:ext uri="{FF2B5EF4-FFF2-40B4-BE49-F238E27FC236}">
                <a16:creationId xmlns:a16="http://schemas.microsoft.com/office/drawing/2014/main" id="{4EB83A6D-F64D-4BF0-B33D-AF049DE30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 dirty="0"/>
              <a:t>OLAP Queries in SQL – RANK()</a:t>
            </a:r>
            <a:endParaRPr lang="nl-BE" altLang="nl-BE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91047C-A0B1-482E-AC4D-F5D8A4DA0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051613"/>
              </p:ext>
            </p:extLst>
          </p:nvPr>
        </p:nvGraphicFramePr>
        <p:xfrm>
          <a:off x="3486777" y="2543229"/>
          <a:ext cx="8269792" cy="4019042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911709">
                  <a:extLst>
                    <a:ext uri="{9D8B030D-6E8A-4147-A177-3AD203B41FA5}">
                      <a16:colId xmlns:a16="http://schemas.microsoft.com/office/drawing/2014/main" val="3617582461"/>
                    </a:ext>
                  </a:extLst>
                </a:gridCol>
                <a:gridCol w="735583">
                  <a:extLst>
                    <a:ext uri="{9D8B030D-6E8A-4147-A177-3AD203B41FA5}">
                      <a16:colId xmlns:a16="http://schemas.microsoft.com/office/drawing/2014/main" val="3599157188"/>
                    </a:ext>
                  </a:extLst>
                </a:gridCol>
                <a:gridCol w="1305401">
                  <a:extLst>
                    <a:ext uri="{9D8B030D-6E8A-4147-A177-3AD203B41FA5}">
                      <a16:colId xmlns:a16="http://schemas.microsoft.com/office/drawing/2014/main" val="4093323574"/>
                    </a:ext>
                  </a:extLst>
                </a:gridCol>
                <a:gridCol w="1975825">
                  <a:extLst>
                    <a:ext uri="{9D8B030D-6E8A-4147-A177-3AD203B41FA5}">
                      <a16:colId xmlns:a16="http://schemas.microsoft.com/office/drawing/2014/main" val="2636867502"/>
                    </a:ext>
                  </a:extLst>
                </a:gridCol>
                <a:gridCol w="1718989">
                  <a:extLst>
                    <a:ext uri="{9D8B030D-6E8A-4147-A177-3AD203B41FA5}">
                      <a16:colId xmlns:a16="http://schemas.microsoft.com/office/drawing/2014/main" val="1190163662"/>
                    </a:ext>
                  </a:extLst>
                </a:gridCol>
                <a:gridCol w="1622285">
                  <a:extLst>
                    <a:ext uri="{9D8B030D-6E8A-4147-A177-3AD203B41FA5}">
                      <a16:colId xmlns:a16="http://schemas.microsoft.com/office/drawing/2014/main" val="3656057092"/>
                    </a:ext>
                  </a:extLst>
                </a:gridCol>
              </a:tblGrid>
              <a:tr h="32207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Product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Sales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RANK_SALES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DENSE_RANK_SALES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PERC_RANK_SALES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CUM_DIST_SALES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extLst>
                  <a:ext uri="{0D108BD9-81ED-4DB2-BD59-A6C34878D82A}">
                    <a16:rowId xmlns:a16="http://schemas.microsoft.com/office/drawing/2014/main" val="93471600"/>
                  </a:ext>
                </a:extLst>
              </a:tr>
              <a:tr h="32207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C</a:t>
                      </a:r>
                      <a:endParaRPr lang="nl-BE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10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0.1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extLst>
                  <a:ext uri="{0D108BD9-81ED-4DB2-BD59-A6C34878D82A}">
                    <a16:rowId xmlns:a16="http://schemas.microsoft.com/office/drawing/2014/main" val="3265935541"/>
                  </a:ext>
                </a:extLst>
              </a:tr>
              <a:tr h="32207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I</a:t>
                      </a:r>
                      <a:endParaRPr lang="nl-BE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15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1/9=0.11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0.2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extLst>
                  <a:ext uri="{0D108BD9-81ED-4DB2-BD59-A6C34878D82A}">
                    <a16:rowId xmlns:a16="http://schemas.microsoft.com/office/drawing/2014/main" val="1175399910"/>
                  </a:ext>
                </a:extLst>
              </a:tr>
              <a:tr h="32207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B</a:t>
                      </a:r>
                      <a:endParaRPr lang="nl-BE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3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2/9=0,22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0.4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extLst>
                  <a:ext uri="{0D108BD9-81ED-4DB2-BD59-A6C34878D82A}">
                    <a16:rowId xmlns:a16="http://schemas.microsoft.com/office/drawing/2014/main" val="4216329543"/>
                  </a:ext>
                </a:extLst>
              </a:tr>
              <a:tr h="32207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</a:rPr>
                        <a:t>H</a:t>
                      </a:r>
                      <a:endParaRPr lang="nl-BE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2/9=0,22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0.4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extLst>
                  <a:ext uri="{0D108BD9-81ED-4DB2-BD59-A6C34878D82A}">
                    <a16:rowId xmlns:a16="http://schemas.microsoft.com/office/drawing/2014/main" val="1236660965"/>
                  </a:ext>
                </a:extLst>
              </a:tr>
              <a:tr h="32207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J</a:t>
                      </a:r>
                      <a:endParaRPr lang="nl-BE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25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4/9=0,44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0.5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extLst>
                  <a:ext uri="{0D108BD9-81ED-4DB2-BD59-A6C34878D82A}">
                    <a16:rowId xmlns:a16="http://schemas.microsoft.com/office/drawing/2014/main" val="1400134387"/>
                  </a:ext>
                </a:extLst>
              </a:tr>
              <a:tr h="32207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F</a:t>
                      </a:r>
                      <a:endParaRPr lang="nl-BE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30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6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5/9=0,55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0.6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extLst>
                  <a:ext uri="{0D108BD9-81ED-4DB2-BD59-A6C34878D82A}">
                    <a16:rowId xmlns:a16="http://schemas.microsoft.com/office/drawing/2014/main" val="1820324016"/>
                  </a:ext>
                </a:extLst>
              </a:tr>
              <a:tr h="32207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E</a:t>
                      </a:r>
                      <a:endParaRPr lang="nl-BE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40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7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6/9=0,66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0.7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extLst>
                  <a:ext uri="{0D108BD9-81ED-4DB2-BD59-A6C34878D82A}">
                    <a16:rowId xmlns:a16="http://schemas.microsoft.com/office/drawing/2014/main" val="2527778903"/>
                  </a:ext>
                </a:extLst>
              </a:tr>
              <a:tr h="32207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D</a:t>
                      </a:r>
                      <a:endParaRPr lang="nl-BE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45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7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7/9=0,77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0.8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extLst>
                  <a:ext uri="{0D108BD9-81ED-4DB2-BD59-A6C34878D82A}">
                    <a16:rowId xmlns:a16="http://schemas.microsoft.com/office/drawing/2014/main" val="671238461"/>
                  </a:ext>
                </a:extLst>
              </a:tr>
              <a:tr h="32207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A</a:t>
                      </a:r>
                      <a:endParaRPr lang="nl-BE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50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8/9=0,88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0.9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extLst>
                  <a:ext uri="{0D108BD9-81ED-4DB2-BD59-A6C34878D82A}">
                    <a16:rowId xmlns:a16="http://schemas.microsoft.com/office/drawing/2014/main" val="3990062588"/>
                  </a:ext>
                </a:extLst>
              </a:tr>
              <a:tr h="32207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G</a:t>
                      </a:r>
                      <a:endParaRPr lang="nl-BE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60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10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9/9=1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4" marR="68584" marT="0" marB="0"/>
                </a:tc>
                <a:extLst>
                  <a:ext uri="{0D108BD9-81ED-4DB2-BD59-A6C34878D82A}">
                    <a16:rowId xmlns:a16="http://schemas.microsoft.com/office/drawing/2014/main" val="877994932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024466-CCE2-4750-8D48-88830CD84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48</a:t>
            </a:fld>
            <a:endParaRPr lang="en-CA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5632B7A-B994-41BB-AF2A-E24AF754F8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34271"/>
              </p:ext>
            </p:extLst>
          </p:nvPr>
        </p:nvGraphicFramePr>
        <p:xfrm>
          <a:off x="684451" y="2543229"/>
          <a:ext cx="2174400" cy="4019042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1051012">
                  <a:extLst>
                    <a:ext uri="{9D8B030D-6E8A-4147-A177-3AD203B41FA5}">
                      <a16:colId xmlns:a16="http://schemas.microsoft.com/office/drawing/2014/main" val="3963423407"/>
                    </a:ext>
                  </a:extLst>
                </a:gridCol>
                <a:gridCol w="1123388">
                  <a:extLst>
                    <a:ext uri="{9D8B030D-6E8A-4147-A177-3AD203B41FA5}">
                      <a16:colId xmlns:a16="http://schemas.microsoft.com/office/drawing/2014/main" val="74320890"/>
                    </a:ext>
                  </a:extLst>
                </a:gridCol>
              </a:tblGrid>
              <a:tr h="2925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PRODUCT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1" marR="685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SALES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1" marR="68561" marT="0" marB="0"/>
                </a:tc>
                <a:extLst>
                  <a:ext uri="{0D108BD9-81ED-4DB2-BD59-A6C34878D82A}">
                    <a16:rowId xmlns:a16="http://schemas.microsoft.com/office/drawing/2014/main" val="1341434278"/>
                  </a:ext>
                </a:extLst>
              </a:tr>
              <a:tr h="29270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A</a:t>
                      </a:r>
                      <a:endParaRPr lang="nl-BE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1" marR="685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50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1" marR="68561" marT="0" marB="0"/>
                </a:tc>
                <a:extLst>
                  <a:ext uri="{0D108BD9-81ED-4DB2-BD59-A6C34878D82A}">
                    <a16:rowId xmlns:a16="http://schemas.microsoft.com/office/drawing/2014/main" val="3664300873"/>
                  </a:ext>
                </a:extLst>
              </a:tr>
              <a:tr h="29270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B</a:t>
                      </a:r>
                      <a:endParaRPr lang="nl-BE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1" marR="685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</a:t>
                      </a:r>
                      <a:endParaRPr lang="nl-BE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1" marR="68561" marT="0" marB="0"/>
                </a:tc>
                <a:extLst>
                  <a:ext uri="{0D108BD9-81ED-4DB2-BD59-A6C34878D82A}">
                    <a16:rowId xmlns:a16="http://schemas.microsoft.com/office/drawing/2014/main" val="861895704"/>
                  </a:ext>
                </a:extLst>
              </a:tr>
              <a:tr h="29270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C</a:t>
                      </a:r>
                      <a:endParaRPr lang="nl-BE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1" marR="685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10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1" marR="68561" marT="0" marB="0"/>
                </a:tc>
                <a:extLst>
                  <a:ext uri="{0D108BD9-81ED-4DB2-BD59-A6C34878D82A}">
                    <a16:rowId xmlns:a16="http://schemas.microsoft.com/office/drawing/2014/main" val="2123503472"/>
                  </a:ext>
                </a:extLst>
              </a:tr>
              <a:tr h="29270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D</a:t>
                      </a:r>
                      <a:endParaRPr lang="nl-BE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1" marR="685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45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1" marR="68561" marT="0" marB="0"/>
                </a:tc>
                <a:extLst>
                  <a:ext uri="{0D108BD9-81ED-4DB2-BD59-A6C34878D82A}">
                    <a16:rowId xmlns:a16="http://schemas.microsoft.com/office/drawing/2014/main" val="2179179643"/>
                  </a:ext>
                </a:extLst>
              </a:tr>
              <a:tr h="29270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</a:rPr>
                        <a:t>E</a:t>
                      </a:r>
                      <a:endParaRPr lang="nl-BE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1" marR="685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40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1" marR="68561" marT="0" marB="0"/>
                </a:tc>
                <a:extLst>
                  <a:ext uri="{0D108BD9-81ED-4DB2-BD59-A6C34878D82A}">
                    <a16:rowId xmlns:a16="http://schemas.microsoft.com/office/drawing/2014/main" val="4013330599"/>
                  </a:ext>
                </a:extLst>
              </a:tr>
              <a:tr h="29270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F</a:t>
                      </a:r>
                      <a:endParaRPr lang="nl-BE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1" marR="685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30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1" marR="68561" marT="0" marB="0"/>
                </a:tc>
                <a:extLst>
                  <a:ext uri="{0D108BD9-81ED-4DB2-BD59-A6C34878D82A}">
                    <a16:rowId xmlns:a16="http://schemas.microsoft.com/office/drawing/2014/main" val="3427483617"/>
                  </a:ext>
                </a:extLst>
              </a:tr>
              <a:tr h="29270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</a:rPr>
                        <a:t>G</a:t>
                      </a:r>
                      <a:endParaRPr lang="nl-BE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1" marR="685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60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1" marR="68561" marT="0" marB="0"/>
                </a:tc>
                <a:extLst>
                  <a:ext uri="{0D108BD9-81ED-4DB2-BD59-A6C34878D82A}">
                    <a16:rowId xmlns:a16="http://schemas.microsoft.com/office/drawing/2014/main" val="2879615337"/>
                  </a:ext>
                </a:extLst>
              </a:tr>
              <a:tr h="29270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</a:rPr>
                        <a:t>H</a:t>
                      </a:r>
                      <a:endParaRPr lang="nl-BE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1" marR="685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20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1" marR="68561" marT="0" marB="0"/>
                </a:tc>
                <a:extLst>
                  <a:ext uri="{0D108BD9-81ED-4DB2-BD59-A6C34878D82A}">
                    <a16:rowId xmlns:a16="http://schemas.microsoft.com/office/drawing/2014/main" val="567413535"/>
                  </a:ext>
                </a:extLst>
              </a:tr>
              <a:tr h="29270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</a:rPr>
                        <a:t>I</a:t>
                      </a:r>
                      <a:endParaRPr lang="nl-BE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1" marR="685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15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1" marR="68561" marT="0" marB="0"/>
                </a:tc>
                <a:extLst>
                  <a:ext uri="{0D108BD9-81ED-4DB2-BD59-A6C34878D82A}">
                    <a16:rowId xmlns:a16="http://schemas.microsoft.com/office/drawing/2014/main" val="3446654573"/>
                  </a:ext>
                </a:extLst>
              </a:tr>
              <a:tr h="29270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J</a:t>
                      </a:r>
                      <a:endParaRPr lang="nl-BE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1" marR="685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25</a:t>
                      </a:r>
                      <a:endParaRPr lang="nl-B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61" marR="68561" marT="0" marB="0"/>
                </a:tc>
                <a:extLst>
                  <a:ext uri="{0D108BD9-81ED-4DB2-BD59-A6C34878D82A}">
                    <a16:rowId xmlns:a16="http://schemas.microsoft.com/office/drawing/2014/main" val="706735009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D2107121-1047-4ABD-A67D-52E375244B46}"/>
              </a:ext>
            </a:extLst>
          </p:cNvPr>
          <p:cNvSpPr/>
          <p:nvPr/>
        </p:nvSpPr>
        <p:spPr>
          <a:xfrm>
            <a:off x="2964264" y="4421275"/>
            <a:ext cx="401934" cy="492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Title 1">
            <a:extLst>
              <a:ext uri="{FF2B5EF4-FFF2-40B4-BE49-F238E27FC236}">
                <a16:creationId xmlns:a16="http://schemas.microsoft.com/office/drawing/2014/main" id="{FC65E967-D4AA-4BB7-BAFD-1219FF716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 dirty="0"/>
              <a:t>OLAP Queries in SQL - WINDOWING</a:t>
            </a:r>
            <a:endParaRPr lang="nl-BE" altLang="nl-BE" dirty="0"/>
          </a:p>
        </p:txBody>
      </p:sp>
      <p:sp>
        <p:nvSpPr>
          <p:cNvPr id="148483" name="Content Placeholder 2">
            <a:extLst>
              <a:ext uri="{FF2B5EF4-FFF2-40B4-BE49-F238E27FC236}">
                <a16:creationId xmlns:a16="http://schemas.microsoft.com/office/drawing/2014/main" id="{97F8E10A-7CA7-4142-94C6-8BF855229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841" y="2458245"/>
            <a:ext cx="9614318" cy="3952604"/>
          </a:xfrm>
        </p:spPr>
        <p:txBody>
          <a:bodyPr>
            <a:noAutofit/>
          </a:bodyPr>
          <a:lstStyle/>
          <a:p>
            <a:r>
              <a:rPr lang="nl-BE" altLang="nl-BE" b="1" dirty="0"/>
              <a:t>Windowing </a:t>
            </a:r>
            <a:r>
              <a:rPr lang="nl-BE" altLang="nl-BE" dirty="0"/>
              <a:t>allows calculating cumulative totals or running averages based on a specified time window</a:t>
            </a:r>
          </a:p>
          <a:p>
            <a:r>
              <a:rPr lang="en-US" altLang="nl-BE" dirty="0"/>
              <a:t>Windowing functions are a great way to get </a:t>
            </a:r>
            <a:r>
              <a:rPr lang="en-US" altLang="nl-BE" b="1" dirty="0"/>
              <a:t>different perspectives on a set of data </a:t>
            </a:r>
            <a:r>
              <a:rPr lang="en-US" altLang="nl-BE" dirty="0"/>
              <a:t>without having to make repeat calls to the server for that data</a:t>
            </a:r>
          </a:p>
          <a:p>
            <a:r>
              <a:rPr lang="en-US" altLang="nl-BE" dirty="0"/>
              <a:t>Window functions all use the </a:t>
            </a:r>
            <a:r>
              <a:rPr lang="en-US" altLang="nl-BE" b="1" dirty="0"/>
              <a:t>OVER() </a:t>
            </a:r>
            <a:r>
              <a:rPr lang="en-US" altLang="nl-BE" dirty="0"/>
              <a:t>clause, which is used to define how the function is evaluated</a:t>
            </a:r>
          </a:p>
          <a:p>
            <a:r>
              <a:rPr lang="en-US" altLang="nl-BE" dirty="0"/>
              <a:t>The OVER() clause accepts three different arguments: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b="1" dirty="0"/>
              <a:t>PARTITION BY</a:t>
            </a:r>
            <a:r>
              <a:rPr lang="en-US" altLang="nl-BE" dirty="0"/>
              <a:t>: Resets its counter every time the stated column(s) changes values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b="1" dirty="0"/>
              <a:t>ORDER BY</a:t>
            </a:r>
            <a:r>
              <a:rPr lang="en-US" altLang="nl-BE" dirty="0"/>
              <a:t>: Orders the rows the function will evaluate. This does not order the entire result set, only the way the function proceeds through the rows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b="1" dirty="0"/>
              <a:t>ROWS BETWEEN</a:t>
            </a:r>
            <a:r>
              <a:rPr lang="en-US" altLang="nl-BE" dirty="0"/>
              <a:t>: Specifies how to further limit the rows evaluated by the function</a:t>
            </a:r>
            <a:endParaRPr lang="nl-BE" altLang="nl-B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CF5FBA-B833-4DF8-90AC-48125E524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49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48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57F6D-5D6D-43F2-A288-469076723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&amp; Process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9874B-FE92-45D5-816B-3A91FF18E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2004" y="2535031"/>
            <a:ext cx="10018735" cy="4009952"/>
          </a:xfrm>
        </p:spPr>
        <p:txBody>
          <a:bodyPr>
            <a:noAutofit/>
          </a:bodyPr>
          <a:lstStyle/>
          <a:p>
            <a:r>
              <a:rPr lang="en-US" altLang="nl-BE" sz="2000" b="1" dirty="0"/>
              <a:t>Data integration </a:t>
            </a:r>
            <a:r>
              <a:rPr lang="en-US" altLang="nl-BE" sz="2000" dirty="0"/>
              <a:t>aims at providing a unified view and/or unified access over heterogeneous, and possibly distributed, data sources</a:t>
            </a:r>
          </a:p>
          <a:p>
            <a:r>
              <a:rPr lang="en-US" altLang="nl-BE" sz="2000" b="1" dirty="0"/>
              <a:t>Process integration </a:t>
            </a:r>
            <a:r>
              <a:rPr lang="en-US" altLang="nl-BE" sz="2000" dirty="0"/>
              <a:t>deals with sequencing of tasks in a business process but also governs data flows in these processes </a:t>
            </a:r>
            <a:r>
              <a:rPr lang="en-US" sz="2000" dirty="0"/>
              <a:t>(e.g., loan approval process)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b="1" dirty="0"/>
              <a:t>control-flow</a:t>
            </a:r>
            <a:r>
              <a:rPr lang="en-US" sz="1800" dirty="0"/>
              <a:t>: correct sequencing of tasks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b="1" dirty="0"/>
              <a:t>data flow</a:t>
            </a:r>
            <a:r>
              <a:rPr lang="en-US" sz="1800" dirty="0"/>
              <a:t>: inputs/outputs of the tasks </a:t>
            </a:r>
            <a:endParaRPr lang="en-US" altLang="nl-BE" sz="1800" dirty="0"/>
          </a:p>
          <a:p>
            <a:r>
              <a:rPr lang="en-US" sz="2000" b="1" dirty="0"/>
              <a:t>Two types of dependencies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b="1" dirty="0"/>
              <a:t>sequence dependency</a:t>
            </a:r>
            <a:r>
              <a:rPr lang="en-US" sz="1800" dirty="0"/>
              <a:t>: execution of service B depends on the completion of the execution of service A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b="1" dirty="0"/>
              <a:t>data dependency</a:t>
            </a:r>
            <a:r>
              <a:rPr lang="en-US" sz="1800" dirty="0"/>
              <a:t>: execution of service B depends on data provided by service A</a:t>
            </a:r>
            <a:endParaRPr lang="en-US" altLang="nl-BE" sz="1800" dirty="0"/>
          </a:p>
          <a:p>
            <a:pPr marL="457200" lvl="1" indent="0">
              <a:buNone/>
            </a:pPr>
            <a:endParaRPr lang="en-US" sz="2800" dirty="0"/>
          </a:p>
          <a:p>
            <a:pPr lvl="1"/>
            <a:endParaRPr lang="en-US" altLang="nl-B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755C0-2F96-4CBF-B015-4FD277ED7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942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Title 1">
            <a:extLst>
              <a:ext uri="{FF2B5EF4-FFF2-40B4-BE49-F238E27FC236}">
                <a16:creationId xmlns:a16="http://schemas.microsoft.com/office/drawing/2014/main" id="{5195757B-C373-4A92-B35A-10A339DF3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 dirty="0"/>
              <a:t>OLAP Queries in SQL - Windowing</a:t>
            </a:r>
            <a:endParaRPr lang="nl-BE" alt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6BF02-B0B6-4695-B12E-53882C43D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116" y="2261890"/>
            <a:ext cx="10993504" cy="1457011"/>
          </a:xfrm>
        </p:spPr>
        <p:txBody>
          <a:bodyPr>
            <a:normAutofit lnSpcReduction="10000"/>
          </a:bodyPr>
          <a:lstStyle/>
          <a:p>
            <a:pPr marL="0" indent="0">
              <a:buNone/>
              <a:defRPr/>
            </a:pPr>
            <a:r>
              <a:rPr lang="en-US" sz="1200" b="1" dirty="0">
                <a:latin typeface="Consolas" panose="020B0609020204030204" pitchFamily="49" charset="0"/>
              </a:rPr>
              <a:t>SELECT </a:t>
            </a:r>
          </a:p>
          <a:p>
            <a:pPr marL="0" indent="0">
              <a:buNone/>
              <a:defRPr/>
            </a:pPr>
            <a:r>
              <a:rPr lang="en-US" sz="1200" b="1" dirty="0">
                <a:latin typeface="Consolas" panose="020B0609020204030204" pitchFamily="49" charset="0"/>
              </a:rPr>
              <a:t>	</a:t>
            </a:r>
            <a:r>
              <a:rPr lang="en-US" sz="1200" dirty="0">
                <a:latin typeface="Consolas" panose="020B0609020204030204" pitchFamily="49" charset="0"/>
              </a:rPr>
              <a:t>QUARTER, REGION, SALES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200" dirty="0">
                <a:latin typeface="Consolas" panose="020B0609020204030204" pitchFamily="49" charset="0"/>
              </a:rPr>
              <a:t>	, </a:t>
            </a:r>
            <a:r>
              <a:rPr lang="en-US" sz="1200" b="1" dirty="0">
                <a:latin typeface="Consolas" panose="020B0609020204030204" pitchFamily="49" charset="0"/>
              </a:rPr>
              <a:t>AVG(</a:t>
            </a:r>
            <a:r>
              <a:rPr lang="en-US" sz="1200" dirty="0">
                <a:latin typeface="Consolas" panose="020B0609020204030204" pitchFamily="49" charset="0"/>
              </a:rPr>
              <a:t>SALES</a:t>
            </a:r>
            <a:r>
              <a:rPr lang="en-US" sz="1200" b="1" dirty="0">
                <a:latin typeface="Consolas" panose="020B0609020204030204" pitchFamily="49" charset="0"/>
              </a:rPr>
              <a:t>) OVER (PARTITION BY </a:t>
            </a:r>
            <a:r>
              <a:rPr lang="en-US" sz="1200" dirty="0">
                <a:latin typeface="Consolas" panose="020B0609020204030204" pitchFamily="49" charset="0"/>
              </a:rPr>
              <a:t>REGION</a:t>
            </a:r>
            <a:r>
              <a:rPr lang="en-US" sz="1200" b="1" dirty="0">
                <a:latin typeface="Consolas" panose="020B0609020204030204" pitchFamily="49" charset="0"/>
              </a:rPr>
              <a:t> ORDER BY </a:t>
            </a:r>
            <a:r>
              <a:rPr lang="en-US" sz="1200" dirty="0">
                <a:latin typeface="Consolas" panose="020B0609020204030204" pitchFamily="49" charset="0"/>
              </a:rPr>
              <a:t>QUARTER</a:t>
            </a:r>
            <a:r>
              <a:rPr lang="en-US" sz="1200" b="1" dirty="0">
                <a:latin typeface="Consolas" panose="020B0609020204030204" pitchFamily="49" charset="0"/>
              </a:rPr>
              <a:t> ROWS BETWEEN 1 PRECEDING AND 1 FOLLOWING) AS </a:t>
            </a:r>
            <a:r>
              <a:rPr lang="en-US" sz="1200" dirty="0">
                <a:latin typeface="Consolas" panose="020B0609020204030204" pitchFamily="49" charset="0"/>
              </a:rPr>
              <a:t>SALES_AVG</a:t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b="1" dirty="0">
                <a:latin typeface="Consolas" panose="020B0609020204030204" pitchFamily="49" charset="0"/>
              </a:rPr>
              <a:t>FROM 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200" b="1" dirty="0">
                <a:latin typeface="Consolas" panose="020B0609020204030204" pitchFamily="49" charset="0"/>
              </a:rPr>
              <a:t>	</a:t>
            </a:r>
            <a:r>
              <a:rPr lang="en-US" sz="1200" dirty="0">
                <a:latin typeface="Consolas" panose="020B0609020204030204" pitchFamily="49" charset="0"/>
              </a:rPr>
              <a:t>SALES</a:t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b="1" dirty="0">
                <a:latin typeface="Consolas" panose="020B0609020204030204" pitchFamily="49" charset="0"/>
              </a:rPr>
              <a:t>ORDER BY 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200" b="1" dirty="0">
                <a:latin typeface="Consolas" panose="020B0609020204030204" pitchFamily="49" charset="0"/>
              </a:rPr>
              <a:t>	</a:t>
            </a:r>
            <a:r>
              <a:rPr lang="en-US" sz="1200" dirty="0">
                <a:latin typeface="Consolas" panose="020B0609020204030204" pitchFamily="49" charset="0"/>
              </a:rPr>
              <a:t>REGION, QUARTER,</a:t>
            </a:r>
            <a:r>
              <a:rPr lang="en-US" sz="1200" b="1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SALES_AVG</a:t>
            </a:r>
            <a:endParaRPr lang="nl-BE" sz="1200" dirty="0">
              <a:latin typeface="Consolas" panose="020B0609020204030204" pitchFamily="49" charset="0"/>
            </a:endParaRPr>
          </a:p>
          <a:p>
            <a:pPr>
              <a:defRPr/>
            </a:pPr>
            <a:endParaRPr lang="nl-BE" sz="12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8535E43-B10E-44D2-A49B-C06A11E74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158914"/>
              </p:ext>
            </p:extLst>
          </p:nvPr>
        </p:nvGraphicFramePr>
        <p:xfrm>
          <a:off x="6364701" y="3925156"/>
          <a:ext cx="3987839" cy="2819087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1011436">
                  <a:extLst>
                    <a:ext uri="{9D8B030D-6E8A-4147-A177-3AD203B41FA5}">
                      <a16:colId xmlns:a16="http://schemas.microsoft.com/office/drawing/2014/main" val="3046391719"/>
                    </a:ext>
                  </a:extLst>
                </a:gridCol>
                <a:gridCol w="896338">
                  <a:extLst>
                    <a:ext uri="{9D8B030D-6E8A-4147-A177-3AD203B41FA5}">
                      <a16:colId xmlns:a16="http://schemas.microsoft.com/office/drawing/2014/main" val="1357926533"/>
                    </a:ext>
                  </a:extLst>
                </a:gridCol>
                <a:gridCol w="892760">
                  <a:extLst>
                    <a:ext uri="{9D8B030D-6E8A-4147-A177-3AD203B41FA5}">
                      <a16:colId xmlns:a16="http://schemas.microsoft.com/office/drawing/2014/main" val="2499559745"/>
                    </a:ext>
                  </a:extLst>
                </a:gridCol>
                <a:gridCol w="1187305">
                  <a:extLst>
                    <a:ext uri="{9D8B030D-6E8A-4147-A177-3AD203B41FA5}">
                      <a16:colId xmlns:a16="http://schemas.microsoft.com/office/drawing/2014/main" val="47867285"/>
                    </a:ext>
                  </a:extLst>
                </a:gridCol>
              </a:tblGrid>
              <a:tr h="284333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dirty="0">
                          <a:effectLst/>
                        </a:rPr>
                        <a:t>QUARTER</a:t>
                      </a:r>
                      <a:endParaRPr lang="nl-B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>
                          <a:effectLst/>
                        </a:rPr>
                        <a:t>REGION</a:t>
                      </a:r>
                      <a:endParaRPr lang="nl-B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dirty="0">
                          <a:effectLst/>
                        </a:rPr>
                        <a:t>SALES</a:t>
                      </a:r>
                      <a:endParaRPr lang="nl-B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dirty="0">
                          <a:effectLst/>
                        </a:rPr>
                        <a:t>SALES_AVG</a:t>
                      </a:r>
                      <a:endParaRPr lang="nl-B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extLst>
                  <a:ext uri="{0D108BD9-81ED-4DB2-BD59-A6C34878D82A}">
                    <a16:rowId xmlns:a16="http://schemas.microsoft.com/office/drawing/2014/main" val="2657343555"/>
                  </a:ext>
                </a:extLst>
              </a:tr>
              <a:tr h="28443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b="0" dirty="0">
                          <a:effectLst/>
                        </a:rPr>
                        <a:t>1</a:t>
                      </a:r>
                      <a:endParaRPr lang="nl-BE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dirty="0">
                          <a:effectLst/>
                        </a:rPr>
                        <a:t>America</a:t>
                      </a:r>
                      <a:endParaRPr lang="nl-B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>
                          <a:effectLst/>
                        </a:rPr>
                        <a:t>10</a:t>
                      </a:r>
                      <a:endParaRPr lang="nl-B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>
                          <a:effectLst/>
                        </a:rPr>
                        <a:t>15</a:t>
                      </a:r>
                      <a:endParaRPr lang="nl-B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extLst>
                  <a:ext uri="{0D108BD9-81ED-4DB2-BD59-A6C34878D82A}">
                    <a16:rowId xmlns:a16="http://schemas.microsoft.com/office/drawing/2014/main" val="1128547356"/>
                  </a:ext>
                </a:extLst>
              </a:tr>
              <a:tr h="28443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b="0" dirty="0">
                          <a:effectLst/>
                        </a:rPr>
                        <a:t>2</a:t>
                      </a:r>
                      <a:endParaRPr lang="nl-BE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dirty="0">
                          <a:effectLst/>
                        </a:rPr>
                        <a:t>America</a:t>
                      </a:r>
                      <a:endParaRPr lang="nl-B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>
                          <a:effectLst/>
                        </a:rPr>
                        <a:t>20</a:t>
                      </a:r>
                      <a:endParaRPr lang="nl-B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>
                          <a:effectLst/>
                        </a:rPr>
                        <a:t>13,33</a:t>
                      </a:r>
                      <a:endParaRPr lang="nl-B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extLst>
                  <a:ext uri="{0D108BD9-81ED-4DB2-BD59-A6C34878D82A}">
                    <a16:rowId xmlns:a16="http://schemas.microsoft.com/office/drawing/2014/main" val="3838522936"/>
                  </a:ext>
                </a:extLst>
              </a:tr>
              <a:tr h="28443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b="0">
                          <a:effectLst/>
                        </a:rPr>
                        <a:t>3</a:t>
                      </a:r>
                      <a:endParaRPr lang="nl-BE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>
                          <a:effectLst/>
                        </a:rPr>
                        <a:t>America</a:t>
                      </a:r>
                      <a:endParaRPr lang="nl-B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dirty="0">
                          <a:effectLst/>
                        </a:rPr>
                        <a:t>10</a:t>
                      </a:r>
                      <a:endParaRPr lang="nl-B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>
                          <a:effectLst/>
                        </a:rPr>
                        <a:t>20</a:t>
                      </a:r>
                      <a:endParaRPr lang="nl-B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extLst>
                  <a:ext uri="{0D108BD9-81ED-4DB2-BD59-A6C34878D82A}">
                    <a16:rowId xmlns:a16="http://schemas.microsoft.com/office/drawing/2014/main" val="645352036"/>
                  </a:ext>
                </a:extLst>
              </a:tr>
              <a:tr h="28443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b="0" dirty="0">
                          <a:effectLst/>
                        </a:rPr>
                        <a:t>4</a:t>
                      </a:r>
                      <a:endParaRPr lang="nl-BE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>
                          <a:effectLst/>
                        </a:rPr>
                        <a:t>America</a:t>
                      </a:r>
                      <a:endParaRPr lang="nl-B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dirty="0">
                          <a:effectLst/>
                        </a:rPr>
                        <a:t>30</a:t>
                      </a:r>
                      <a:endParaRPr lang="nl-B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>
                          <a:effectLst/>
                        </a:rPr>
                        <a:t>20</a:t>
                      </a:r>
                      <a:endParaRPr lang="nl-B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extLst>
                  <a:ext uri="{0D108BD9-81ED-4DB2-BD59-A6C34878D82A}">
                    <a16:rowId xmlns:a16="http://schemas.microsoft.com/office/drawing/2014/main" val="3588284689"/>
                  </a:ext>
                </a:extLst>
              </a:tr>
              <a:tr h="28443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b="0" dirty="0">
                          <a:effectLst/>
                        </a:rPr>
                        <a:t>1</a:t>
                      </a:r>
                      <a:endParaRPr lang="nl-BE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>
                          <a:effectLst/>
                        </a:rPr>
                        <a:t>Europe</a:t>
                      </a:r>
                      <a:endParaRPr lang="nl-B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dirty="0">
                          <a:effectLst/>
                        </a:rPr>
                        <a:t>10</a:t>
                      </a:r>
                      <a:endParaRPr lang="nl-B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dirty="0">
                          <a:effectLst/>
                        </a:rPr>
                        <a:t>15</a:t>
                      </a:r>
                      <a:endParaRPr lang="nl-B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extLst>
                  <a:ext uri="{0D108BD9-81ED-4DB2-BD59-A6C34878D82A}">
                    <a16:rowId xmlns:a16="http://schemas.microsoft.com/office/drawing/2014/main" val="3296640825"/>
                  </a:ext>
                </a:extLst>
              </a:tr>
              <a:tr h="28443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b="0" dirty="0">
                          <a:effectLst/>
                        </a:rPr>
                        <a:t>2</a:t>
                      </a:r>
                      <a:endParaRPr lang="nl-BE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>
                          <a:effectLst/>
                        </a:rPr>
                        <a:t>Europe</a:t>
                      </a:r>
                      <a:endParaRPr lang="nl-B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dirty="0">
                          <a:effectLst/>
                        </a:rPr>
                        <a:t>20</a:t>
                      </a:r>
                      <a:endParaRPr lang="nl-B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dirty="0">
                          <a:effectLst/>
                        </a:rPr>
                        <a:t>13,33</a:t>
                      </a:r>
                      <a:endParaRPr lang="nl-B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extLst>
                  <a:ext uri="{0D108BD9-81ED-4DB2-BD59-A6C34878D82A}">
                    <a16:rowId xmlns:a16="http://schemas.microsoft.com/office/drawing/2014/main" val="4052964991"/>
                  </a:ext>
                </a:extLst>
              </a:tr>
              <a:tr h="28443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b="0" dirty="0">
                          <a:effectLst/>
                        </a:rPr>
                        <a:t>3</a:t>
                      </a:r>
                      <a:endParaRPr lang="nl-BE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>
                          <a:effectLst/>
                        </a:rPr>
                        <a:t>Europe</a:t>
                      </a:r>
                      <a:endParaRPr lang="nl-B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dirty="0">
                          <a:effectLst/>
                        </a:rPr>
                        <a:t>10</a:t>
                      </a:r>
                      <a:endParaRPr lang="nl-B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dirty="0">
                          <a:effectLst/>
                        </a:rPr>
                        <a:t>16,67</a:t>
                      </a:r>
                      <a:endParaRPr lang="nl-B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extLst>
                  <a:ext uri="{0D108BD9-81ED-4DB2-BD59-A6C34878D82A}">
                    <a16:rowId xmlns:a16="http://schemas.microsoft.com/office/drawing/2014/main" val="2153243464"/>
                  </a:ext>
                </a:extLst>
              </a:tr>
              <a:tr h="28443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b="0" dirty="0">
                          <a:effectLst/>
                        </a:rPr>
                        <a:t>4</a:t>
                      </a:r>
                      <a:endParaRPr lang="nl-BE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>
                          <a:effectLst/>
                        </a:rPr>
                        <a:t>Europe</a:t>
                      </a:r>
                      <a:endParaRPr lang="nl-B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>
                          <a:effectLst/>
                        </a:rPr>
                        <a:t>20</a:t>
                      </a:r>
                      <a:endParaRPr lang="nl-B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dirty="0">
                          <a:effectLst/>
                        </a:rPr>
                        <a:t>15</a:t>
                      </a:r>
                      <a:endParaRPr lang="nl-B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6" marR="68586" marT="0" marB="0"/>
                </a:tc>
                <a:extLst>
                  <a:ext uri="{0D108BD9-81ED-4DB2-BD59-A6C34878D82A}">
                    <a16:rowId xmlns:a16="http://schemas.microsoft.com/office/drawing/2014/main" val="177361148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445FD9-FF21-4EDB-ACFA-F73151EE1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50</a:t>
            </a:fld>
            <a:endParaRPr lang="en-CA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54F7DF3-C148-4BC9-B379-B12DAA57F4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544053"/>
              </p:ext>
            </p:extLst>
          </p:nvPr>
        </p:nvGraphicFramePr>
        <p:xfrm>
          <a:off x="1474692" y="3925157"/>
          <a:ext cx="3539435" cy="2819087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1348489">
                  <a:extLst>
                    <a:ext uri="{9D8B030D-6E8A-4147-A177-3AD203B41FA5}">
                      <a16:colId xmlns:a16="http://schemas.microsoft.com/office/drawing/2014/main" val="3477836931"/>
                    </a:ext>
                  </a:extLst>
                </a:gridCol>
                <a:gridCol w="1222318">
                  <a:extLst>
                    <a:ext uri="{9D8B030D-6E8A-4147-A177-3AD203B41FA5}">
                      <a16:colId xmlns:a16="http://schemas.microsoft.com/office/drawing/2014/main" val="139685208"/>
                    </a:ext>
                  </a:extLst>
                </a:gridCol>
                <a:gridCol w="968628">
                  <a:extLst>
                    <a:ext uri="{9D8B030D-6E8A-4147-A177-3AD203B41FA5}">
                      <a16:colId xmlns:a16="http://schemas.microsoft.com/office/drawing/2014/main" val="3919661458"/>
                    </a:ext>
                  </a:extLst>
                </a:gridCol>
              </a:tblGrid>
              <a:tr h="280237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dirty="0">
                          <a:effectLst/>
                        </a:rPr>
                        <a:t>QUARTER</a:t>
                      </a:r>
                      <a:endParaRPr lang="nl-B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612" marR="6861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dirty="0">
                          <a:effectLst/>
                        </a:rPr>
                        <a:t>REGION</a:t>
                      </a:r>
                      <a:endParaRPr lang="nl-B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612" marR="6861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>
                          <a:effectLst/>
                        </a:rPr>
                        <a:t>SALES</a:t>
                      </a:r>
                      <a:endParaRPr lang="nl-B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612" marR="68612" marT="0" marB="0"/>
                </a:tc>
                <a:extLst>
                  <a:ext uri="{0D108BD9-81ED-4DB2-BD59-A6C34878D82A}">
                    <a16:rowId xmlns:a16="http://schemas.microsoft.com/office/drawing/2014/main" val="1568126516"/>
                  </a:ext>
                </a:extLst>
              </a:tr>
              <a:tr h="28033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b="0" dirty="0">
                          <a:effectLst/>
                        </a:rPr>
                        <a:t>1</a:t>
                      </a:r>
                      <a:endParaRPr lang="nl-BE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612" marR="6861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>
                          <a:effectLst/>
                        </a:rPr>
                        <a:t>America</a:t>
                      </a:r>
                      <a:endParaRPr lang="nl-B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612" marR="6861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>
                          <a:effectLst/>
                        </a:rPr>
                        <a:t>10</a:t>
                      </a:r>
                      <a:endParaRPr lang="nl-B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612" marR="68612" marT="0" marB="0"/>
                </a:tc>
                <a:extLst>
                  <a:ext uri="{0D108BD9-81ED-4DB2-BD59-A6C34878D82A}">
                    <a16:rowId xmlns:a16="http://schemas.microsoft.com/office/drawing/2014/main" val="232576733"/>
                  </a:ext>
                </a:extLst>
              </a:tr>
              <a:tr h="28033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b="0" dirty="0">
                          <a:effectLst/>
                        </a:rPr>
                        <a:t>2</a:t>
                      </a:r>
                      <a:endParaRPr lang="nl-BE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612" marR="6861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dirty="0">
                          <a:effectLst/>
                        </a:rPr>
                        <a:t>America</a:t>
                      </a:r>
                      <a:endParaRPr lang="nl-B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612" marR="6861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>
                          <a:effectLst/>
                        </a:rPr>
                        <a:t>20</a:t>
                      </a:r>
                      <a:endParaRPr lang="nl-B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612" marR="68612" marT="0" marB="0"/>
                </a:tc>
                <a:extLst>
                  <a:ext uri="{0D108BD9-81ED-4DB2-BD59-A6C34878D82A}">
                    <a16:rowId xmlns:a16="http://schemas.microsoft.com/office/drawing/2014/main" val="1384010420"/>
                  </a:ext>
                </a:extLst>
              </a:tr>
              <a:tr h="28033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b="0" dirty="0">
                          <a:effectLst/>
                        </a:rPr>
                        <a:t>3</a:t>
                      </a:r>
                      <a:endParaRPr lang="nl-BE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612" marR="6861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dirty="0">
                          <a:effectLst/>
                        </a:rPr>
                        <a:t>America</a:t>
                      </a:r>
                      <a:endParaRPr lang="nl-B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612" marR="6861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>
                          <a:effectLst/>
                        </a:rPr>
                        <a:t>10</a:t>
                      </a:r>
                      <a:endParaRPr lang="nl-B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612" marR="68612" marT="0" marB="0"/>
                </a:tc>
                <a:extLst>
                  <a:ext uri="{0D108BD9-81ED-4DB2-BD59-A6C34878D82A}">
                    <a16:rowId xmlns:a16="http://schemas.microsoft.com/office/drawing/2014/main" val="1474158647"/>
                  </a:ext>
                </a:extLst>
              </a:tr>
              <a:tr h="28033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b="0" dirty="0">
                          <a:effectLst/>
                        </a:rPr>
                        <a:t>4</a:t>
                      </a:r>
                      <a:endParaRPr lang="nl-BE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612" marR="6861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dirty="0">
                          <a:effectLst/>
                        </a:rPr>
                        <a:t>America</a:t>
                      </a:r>
                      <a:endParaRPr lang="nl-B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612" marR="6861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>
                          <a:effectLst/>
                        </a:rPr>
                        <a:t>30</a:t>
                      </a:r>
                      <a:endParaRPr lang="nl-B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612" marR="68612" marT="0" marB="0"/>
                </a:tc>
                <a:extLst>
                  <a:ext uri="{0D108BD9-81ED-4DB2-BD59-A6C34878D82A}">
                    <a16:rowId xmlns:a16="http://schemas.microsoft.com/office/drawing/2014/main" val="3816921649"/>
                  </a:ext>
                </a:extLst>
              </a:tr>
              <a:tr h="28033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b="0" dirty="0">
                          <a:effectLst/>
                        </a:rPr>
                        <a:t>1</a:t>
                      </a:r>
                      <a:endParaRPr lang="nl-BE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612" marR="6861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dirty="0">
                          <a:effectLst/>
                        </a:rPr>
                        <a:t>Europe</a:t>
                      </a:r>
                      <a:endParaRPr lang="nl-B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612" marR="6861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dirty="0">
                          <a:effectLst/>
                        </a:rPr>
                        <a:t>10</a:t>
                      </a:r>
                      <a:endParaRPr lang="nl-B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612" marR="68612" marT="0" marB="0"/>
                </a:tc>
                <a:extLst>
                  <a:ext uri="{0D108BD9-81ED-4DB2-BD59-A6C34878D82A}">
                    <a16:rowId xmlns:a16="http://schemas.microsoft.com/office/drawing/2014/main" val="863514553"/>
                  </a:ext>
                </a:extLst>
              </a:tr>
              <a:tr h="28033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b="0" dirty="0">
                          <a:effectLst/>
                        </a:rPr>
                        <a:t>2</a:t>
                      </a:r>
                      <a:endParaRPr lang="nl-BE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612" marR="6861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>
                          <a:effectLst/>
                        </a:rPr>
                        <a:t>Europe</a:t>
                      </a:r>
                      <a:endParaRPr lang="nl-B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612" marR="6861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dirty="0">
                          <a:effectLst/>
                        </a:rPr>
                        <a:t>20</a:t>
                      </a:r>
                      <a:endParaRPr lang="nl-B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612" marR="68612" marT="0" marB="0"/>
                </a:tc>
                <a:extLst>
                  <a:ext uri="{0D108BD9-81ED-4DB2-BD59-A6C34878D82A}">
                    <a16:rowId xmlns:a16="http://schemas.microsoft.com/office/drawing/2014/main" val="3789278687"/>
                  </a:ext>
                </a:extLst>
              </a:tr>
              <a:tr h="28033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b="0" dirty="0">
                          <a:effectLst/>
                        </a:rPr>
                        <a:t>3</a:t>
                      </a:r>
                      <a:endParaRPr lang="nl-BE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612" marR="6861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>
                          <a:effectLst/>
                        </a:rPr>
                        <a:t>Europe</a:t>
                      </a:r>
                      <a:endParaRPr lang="nl-B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612" marR="6861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dirty="0">
                          <a:effectLst/>
                        </a:rPr>
                        <a:t>10</a:t>
                      </a:r>
                      <a:endParaRPr lang="nl-B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612" marR="68612" marT="0" marB="0"/>
                </a:tc>
                <a:extLst>
                  <a:ext uri="{0D108BD9-81ED-4DB2-BD59-A6C34878D82A}">
                    <a16:rowId xmlns:a16="http://schemas.microsoft.com/office/drawing/2014/main" val="4109480913"/>
                  </a:ext>
                </a:extLst>
              </a:tr>
              <a:tr h="28033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b="0" dirty="0">
                          <a:effectLst/>
                        </a:rPr>
                        <a:t>4</a:t>
                      </a:r>
                      <a:endParaRPr lang="nl-BE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612" marR="6861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>
                          <a:effectLst/>
                        </a:rPr>
                        <a:t>Europe</a:t>
                      </a:r>
                      <a:endParaRPr lang="nl-B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612" marR="6861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nl-BE" sz="1200" dirty="0">
                          <a:effectLst/>
                        </a:rPr>
                        <a:t>20</a:t>
                      </a:r>
                      <a:endParaRPr lang="nl-B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612" marR="68612" marT="0" marB="0"/>
                </a:tc>
                <a:extLst>
                  <a:ext uri="{0D108BD9-81ED-4DB2-BD59-A6C34878D82A}">
                    <a16:rowId xmlns:a16="http://schemas.microsoft.com/office/drawing/2014/main" val="3941551352"/>
                  </a:ext>
                </a:extLst>
              </a:tr>
            </a:tbl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60A20705-785A-4D0C-8A86-EEB1B0CB33E3}"/>
              </a:ext>
            </a:extLst>
          </p:cNvPr>
          <p:cNvSpPr/>
          <p:nvPr/>
        </p:nvSpPr>
        <p:spPr>
          <a:xfrm>
            <a:off x="5385916" y="5334699"/>
            <a:ext cx="633047" cy="3727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5" name="Content Placeholder 2">
            <a:extLst>
              <a:ext uri="{FF2B5EF4-FFF2-40B4-BE49-F238E27FC236}">
                <a16:creationId xmlns:a16="http://schemas.microsoft.com/office/drawing/2014/main" id="{F0CD2D6A-79C5-488B-83B5-BA11B662E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750" y="6196014"/>
            <a:ext cx="8915400" cy="366257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nl-BE" dirty="0">
                <a:hlinkClick r:id="rId2"/>
              </a:rPr>
              <a:t>www.pdbmbook.com</a:t>
            </a:r>
            <a:endParaRPr lang="en-US" altLang="nl-BE" dirty="0"/>
          </a:p>
          <a:p>
            <a:pPr marL="0" indent="0">
              <a:buNone/>
            </a:pPr>
            <a:endParaRPr lang="nl-BE" altLang="nl-BE" dirty="0"/>
          </a:p>
        </p:txBody>
      </p:sp>
      <p:pic>
        <p:nvPicPr>
          <p:cNvPr id="156677" name="Picture 5">
            <a:extLst>
              <a:ext uri="{FF2B5EF4-FFF2-40B4-BE49-F238E27FC236}">
                <a16:creationId xmlns:a16="http://schemas.microsoft.com/office/drawing/2014/main" id="{19E677E6-1C9A-4515-B6FB-F7A648259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418" y="911225"/>
            <a:ext cx="8120063" cy="503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E70C6F-7CFE-42B5-B5F2-0B8BAA0B0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51</a:t>
            </a:fld>
            <a:endParaRPr lang="en-CA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itle 1">
            <a:extLst>
              <a:ext uri="{FF2B5EF4-FFF2-40B4-BE49-F238E27FC236}">
                <a16:creationId xmlns:a16="http://schemas.microsoft.com/office/drawing/2014/main" id="{E9029531-BF67-463D-BE20-5ECD6DE2D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 dirty="0"/>
              <a:t>Data Quality</a:t>
            </a:r>
            <a:endParaRPr lang="nl-BE" altLang="nl-BE" dirty="0"/>
          </a:p>
        </p:txBody>
      </p:sp>
      <p:sp>
        <p:nvSpPr>
          <p:cNvPr id="123907" name="Content Placeholder 2">
            <a:extLst>
              <a:ext uri="{FF2B5EF4-FFF2-40B4-BE49-F238E27FC236}">
                <a16:creationId xmlns:a16="http://schemas.microsoft.com/office/drawing/2014/main" id="{5E61A3BF-6EA4-4C53-BF50-285DEAD1D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3" y="2493779"/>
            <a:ext cx="9739469" cy="4068491"/>
          </a:xfrm>
        </p:spPr>
        <p:txBody>
          <a:bodyPr>
            <a:normAutofit fontScale="92500" lnSpcReduction="10000"/>
          </a:bodyPr>
          <a:lstStyle/>
          <a:p>
            <a:r>
              <a:rPr lang="en-US" altLang="nl-BE" sz="2400" dirty="0"/>
              <a:t>Data quality can be defined as “</a:t>
            </a:r>
            <a:r>
              <a:rPr lang="en-US" altLang="nl-BE" sz="2400" b="1" dirty="0"/>
              <a:t>fitness for use</a:t>
            </a:r>
            <a:r>
              <a:rPr lang="en-US" altLang="nl-BE" sz="2400" dirty="0"/>
              <a:t>”: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2100" b="1" dirty="0"/>
              <a:t>data</a:t>
            </a:r>
            <a:r>
              <a:rPr lang="en-US" altLang="nl-BE" sz="2100" dirty="0"/>
              <a:t> </a:t>
            </a:r>
            <a:r>
              <a:rPr lang="en-US" altLang="nl-BE" sz="2100" b="1" dirty="0"/>
              <a:t>accuracy: </a:t>
            </a:r>
            <a:r>
              <a:rPr lang="en-US" altLang="nl-BE" sz="2100" dirty="0"/>
              <a:t>to be accurate, a data values must be the right value and must be represented in a consistent and unambiguous form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2100" b="1" dirty="0"/>
              <a:t>data</a:t>
            </a:r>
            <a:r>
              <a:rPr lang="en-US" altLang="nl-BE" sz="2100" dirty="0"/>
              <a:t> </a:t>
            </a:r>
            <a:r>
              <a:rPr lang="en-US" altLang="nl-BE" sz="2100" b="1" dirty="0"/>
              <a:t>completeness: </a:t>
            </a:r>
            <a:r>
              <a:rPr lang="en-US" altLang="nl-BE" sz="2100" dirty="0"/>
              <a:t>refers to an indication of whether or not all the data necessary to meet the current and future business information demand are available in the data resource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2100" b="1" dirty="0"/>
              <a:t>data</a:t>
            </a:r>
            <a:r>
              <a:rPr lang="en-US" altLang="nl-BE" sz="2100" dirty="0"/>
              <a:t> </a:t>
            </a:r>
            <a:r>
              <a:rPr lang="en-US" altLang="nl-BE" sz="2100" b="1" dirty="0"/>
              <a:t>consistency:</a:t>
            </a:r>
            <a:r>
              <a:rPr lang="en-US" altLang="nl-BE" sz="2100" dirty="0"/>
              <a:t> ensures that the same data that is being used in different parts of the system will always be the same. The data is consistent across the entire system.</a:t>
            </a:r>
            <a:endParaRPr lang="nl-BE" altLang="nl-BE" sz="21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2100" b="1" dirty="0"/>
              <a:t>data</a:t>
            </a:r>
            <a:r>
              <a:rPr lang="en-US" altLang="nl-BE" sz="2100" dirty="0"/>
              <a:t> </a:t>
            </a:r>
            <a:r>
              <a:rPr lang="en-US" altLang="nl-BE" sz="2100" b="1" dirty="0"/>
              <a:t>accessibility: </a:t>
            </a:r>
            <a:r>
              <a:rPr lang="en-US" altLang="nl-BE" sz="2100" dirty="0"/>
              <a:t>allows users to quickly find data in a (very) large DW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nl-BE" sz="2100" b="1" dirty="0"/>
              <a:t>data</a:t>
            </a:r>
            <a:r>
              <a:rPr lang="en-US" altLang="nl-BE" sz="2100" dirty="0"/>
              <a:t> </a:t>
            </a:r>
            <a:r>
              <a:rPr lang="en-US" altLang="nl-BE" sz="2100" b="1" dirty="0"/>
              <a:t>timeliness : </a:t>
            </a:r>
            <a:r>
              <a:rPr lang="en-US" altLang="nl-BE" sz="2100" dirty="0"/>
              <a:t>the availability and accessibility of data in making business decisions</a:t>
            </a:r>
            <a:endParaRPr lang="nl-BE" altLang="nl-BE" sz="21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373329-4528-48CD-B55D-609F9FF29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6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165F0F32-0333-41A3-942C-8E4CD456B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/>
              <a:t>Data Warehouse Definition</a:t>
            </a:r>
            <a:endParaRPr lang="nl-BE" altLang="nl-B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F5C1AC3-BF13-427B-8022-314BA7FFEA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25763"/>
              </p:ext>
            </p:extLst>
          </p:nvPr>
        </p:nvGraphicFramePr>
        <p:xfrm>
          <a:off x="693571" y="2435089"/>
          <a:ext cx="10804858" cy="4066193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2820319">
                  <a:extLst>
                    <a:ext uri="{9D8B030D-6E8A-4147-A177-3AD203B41FA5}">
                      <a16:colId xmlns:a16="http://schemas.microsoft.com/office/drawing/2014/main" val="2643826960"/>
                    </a:ext>
                  </a:extLst>
                </a:gridCol>
                <a:gridCol w="3442685">
                  <a:extLst>
                    <a:ext uri="{9D8B030D-6E8A-4147-A177-3AD203B41FA5}">
                      <a16:colId xmlns:a16="http://schemas.microsoft.com/office/drawing/2014/main" val="548355395"/>
                    </a:ext>
                  </a:extLst>
                </a:gridCol>
                <a:gridCol w="4541854">
                  <a:extLst>
                    <a:ext uri="{9D8B030D-6E8A-4147-A177-3AD203B41FA5}">
                      <a16:colId xmlns:a16="http://schemas.microsoft.com/office/drawing/2014/main" val="1614511394"/>
                    </a:ext>
                  </a:extLst>
                </a:gridCol>
              </a:tblGrid>
              <a:tr h="508072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1" marR="68571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Transactional Database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1" marR="68571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Data Warehouse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1" marR="68571" marT="0" marB="0" anchor="ctr"/>
                </a:tc>
                <a:extLst>
                  <a:ext uri="{0D108BD9-81ED-4DB2-BD59-A6C34878D82A}">
                    <a16:rowId xmlns:a16="http://schemas.microsoft.com/office/drawing/2014/main" val="807248678"/>
                  </a:ext>
                </a:extLst>
              </a:tr>
              <a:tr h="508303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Usage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1" marR="6857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Day to day business operations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1" marR="6857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Decision support at tactical/strategic level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1" marR="68571" marT="0" marB="0"/>
                </a:tc>
                <a:extLst>
                  <a:ext uri="{0D108BD9-81ED-4DB2-BD59-A6C34878D82A}">
                    <a16:rowId xmlns:a16="http://schemas.microsoft.com/office/drawing/2014/main" val="510959192"/>
                  </a:ext>
                </a:extLst>
              </a:tr>
              <a:tr h="508303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Data latency</a:t>
                      </a:r>
                      <a:endParaRPr lang="nl-B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1" marR="6857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Real-time data</a:t>
                      </a:r>
                      <a:endParaRPr lang="nl-B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1" marR="6857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Periodic snapshots, incl. historical data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1" marR="68571" marT="0" marB="0"/>
                </a:tc>
                <a:extLst>
                  <a:ext uri="{0D108BD9-81ED-4DB2-BD59-A6C34878D82A}">
                    <a16:rowId xmlns:a16="http://schemas.microsoft.com/office/drawing/2014/main" val="2902633106"/>
                  </a:ext>
                </a:extLst>
              </a:tr>
              <a:tr h="508303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Design</a:t>
                      </a:r>
                      <a:endParaRPr lang="nl-B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1" marR="6857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Application oriented</a:t>
                      </a:r>
                      <a:endParaRPr lang="nl-B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1" marR="6857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Subject Oriented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1" marR="68571" marT="0" marB="0"/>
                </a:tc>
                <a:extLst>
                  <a:ext uri="{0D108BD9-81ED-4DB2-BD59-A6C34878D82A}">
                    <a16:rowId xmlns:a16="http://schemas.microsoft.com/office/drawing/2014/main" val="1366720321"/>
                  </a:ext>
                </a:extLst>
              </a:tr>
              <a:tr h="508303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Normalization</a:t>
                      </a:r>
                      <a:endParaRPr lang="nl-B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1" marR="6857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Normalized data</a:t>
                      </a:r>
                      <a:endParaRPr lang="nl-B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1" marR="6857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Denormalized data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1" marR="68571" marT="0" marB="0"/>
                </a:tc>
                <a:extLst>
                  <a:ext uri="{0D108BD9-81ED-4DB2-BD59-A6C34878D82A}">
                    <a16:rowId xmlns:a16="http://schemas.microsoft.com/office/drawing/2014/main" val="3280040048"/>
                  </a:ext>
                </a:extLst>
              </a:tr>
              <a:tr h="508303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Data manipulation</a:t>
                      </a:r>
                      <a:endParaRPr lang="nl-B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1" marR="6857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Insert/Update/Delete/Select</a:t>
                      </a:r>
                      <a:endParaRPr lang="nl-B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1" marR="6857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Insert/Select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1" marR="68571" marT="0" marB="0"/>
                </a:tc>
                <a:extLst>
                  <a:ext uri="{0D108BD9-81ED-4DB2-BD59-A6C34878D82A}">
                    <a16:rowId xmlns:a16="http://schemas.microsoft.com/office/drawing/2014/main" val="1877248199"/>
                  </a:ext>
                </a:extLst>
              </a:tr>
              <a:tr h="508303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Transaction management</a:t>
                      </a:r>
                      <a:endParaRPr lang="nl-B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1" marR="6857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Important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1" marR="6857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Less of a concern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1" marR="68571" marT="0" marB="0"/>
                </a:tc>
                <a:extLst>
                  <a:ext uri="{0D108BD9-81ED-4DB2-BD59-A6C34878D82A}">
                    <a16:rowId xmlns:a16="http://schemas.microsoft.com/office/drawing/2014/main" val="3275693346"/>
                  </a:ext>
                </a:extLst>
              </a:tr>
              <a:tr h="508303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Type of queries</a:t>
                      </a:r>
                      <a:endParaRPr lang="nl-BE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1" marR="6857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simple transactional queries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1" marR="6857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Simple and complex (ad-hoc) queries</a:t>
                      </a:r>
                      <a:endParaRPr lang="nl-BE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71" marR="68571" marT="0" marB="0"/>
                </a:tc>
                <a:extLst>
                  <a:ext uri="{0D108BD9-81ED-4DB2-BD59-A6C34878D82A}">
                    <a16:rowId xmlns:a16="http://schemas.microsoft.com/office/drawing/2014/main" val="522385881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B9CC21-C143-410E-8CC9-1172642DD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7</a:t>
            </a:fld>
            <a:endParaRPr lang="en-CA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02BF2A2B-1DB9-473E-BB65-781500921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altLang="nl-BE"/>
              <a:t>Data Warehouse Schemas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7B535-0395-41D1-AF88-0DE39B64B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142" y="2732345"/>
            <a:ext cx="4454013" cy="2229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800" dirty="0"/>
              <a:t>Star schema</a:t>
            </a:r>
          </a:p>
          <a:p>
            <a:pPr>
              <a:defRPr/>
            </a:pPr>
            <a:r>
              <a:rPr lang="en-US" sz="2800" dirty="0"/>
              <a:t>Snowflake schema</a:t>
            </a:r>
          </a:p>
          <a:p>
            <a:pPr>
              <a:defRPr/>
            </a:pPr>
            <a:r>
              <a:rPr lang="en-US" sz="2800" dirty="0"/>
              <a:t>Fact constellation</a:t>
            </a:r>
            <a:endParaRPr lang="nl-BE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D9F9B-1838-4459-8679-09911D6EB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932" y="2732346"/>
            <a:ext cx="5606926" cy="294527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4F1343-5AAD-4281-8072-4B44C7E5D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8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07F5B0C2-8D8C-4E46-88AF-4C94A50EE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/>
              <a:t>Star schema</a:t>
            </a:r>
            <a:endParaRPr lang="nl-BE" altLang="nl-BE"/>
          </a:p>
        </p:txBody>
      </p:sp>
      <p:pic>
        <p:nvPicPr>
          <p:cNvPr id="21508" name="Picture 4">
            <a:extLst>
              <a:ext uri="{FF2B5EF4-FFF2-40B4-BE49-F238E27FC236}">
                <a16:creationId xmlns:a16="http://schemas.microsoft.com/office/drawing/2014/main" id="{664CF9C0-FD52-4A60-A546-C46AC1B0E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696" y="2652764"/>
            <a:ext cx="6167663" cy="3949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574353-DCB6-497E-814E-BFF749300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5DEE9-BBD2-4B8F-95D8-9CDBEF618525}" type="slidenum">
              <a:rPr lang="en-CA" smtClean="0"/>
              <a:t>9</a:t>
            </a:fld>
            <a:endParaRPr lang="en-CA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4584</TotalTime>
  <Words>2888</Words>
  <Application>Microsoft Office PowerPoint</Application>
  <PresentationFormat>Widescreen</PresentationFormat>
  <Paragraphs>958</Paragraphs>
  <Slides>51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Calibri</vt:lpstr>
      <vt:lpstr>Century Gothic</vt:lpstr>
      <vt:lpstr>Consolas</vt:lpstr>
      <vt:lpstr>Courier New</vt:lpstr>
      <vt:lpstr>Times New Roman</vt:lpstr>
      <vt:lpstr>Wingdings 3</vt:lpstr>
      <vt:lpstr>Ion Boardroom</vt:lpstr>
      <vt:lpstr>Data Warehousing &amp; Business Intelligence</vt:lpstr>
      <vt:lpstr>Data for Decision Making</vt:lpstr>
      <vt:lpstr>PowerPoint Presentation</vt:lpstr>
      <vt:lpstr>Data Warehouse</vt:lpstr>
      <vt:lpstr>Data &amp; Process Integration</vt:lpstr>
      <vt:lpstr>Data Quality</vt:lpstr>
      <vt:lpstr>Data Warehouse Definition</vt:lpstr>
      <vt:lpstr>Data Warehouse Schemas</vt:lpstr>
      <vt:lpstr>Star schema</vt:lpstr>
      <vt:lpstr>Snowflake Schema</vt:lpstr>
      <vt:lpstr>Fact Constellation</vt:lpstr>
      <vt:lpstr>Specific Schema Issues</vt:lpstr>
      <vt:lpstr>Surrogate keys</vt:lpstr>
      <vt:lpstr>Granularity of the fact table</vt:lpstr>
      <vt:lpstr>Factless Fact Tables</vt:lpstr>
      <vt:lpstr>Optimizing Dimensions</vt:lpstr>
      <vt:lpstr>Junk Dimensions</vt:lpstr>
      <vt:lpstr>Outrigger tables</vt:lpstr>
      <vt:lpstr>Slowly Changing Dimensions</vt:lpstr>
      <vt:lpstr>Slowly Changing Dimensions</vt:lpstr>
      <vt:lpstr>Slowly Changing Dimensions</vt:lpstr>
      <vt:lpstr>Slowly Changing Dimensions</vt:lpstr>
      <vt:lpstr>Rapidly changing dimensions</vt:lpstr>
      <vt:lpstr>Extract, Transform, Load (ETL) Process</vt:lpstr>
      <vt:lpstr>Extraction Transformation and Loading (ETL) Process</vt:lpstr>
      <vt:lpstr>Data Marts</vt:lpstr>
      <vt:lpstr>Data Lake</vt:lpstr>
      <vt:lpstr>Virtual Data Warehouses and Virtual Data Marts</vt:lpstr>
      <vt:lpstr>Business Intelligence</vt:lpstr>
      <vt:lpstr>Query and Reporting</vt:lpstr>
      <vt:lpstr>Pivot tables</vt:lpstr>
      <vt:lpstr>On-Line Analytical Processing (OLAP)</vt:lpstr>
      <vt:lpstr>MOLAP</vt:lpstr>
      <vt:lpstr>ROLAP</vt:lpstr>
      <vt:lpstr>HOLAP</vt:lpstr>
      <vt:lpstr>MOLAP, ROLAP and HOLAP</vt:lpstr>
      <vt:lpstr>OLAP operators</vt:lpstr>
      <vt:lpstr>OLAP operators – Roll-up &amp; Drill-down</vt:lpstr>
      <vt:lpstr>OLAP operators - Slicing</vt:lpstr>
      <vt:lpstr>OLAP operators - Dicing</vt:lpstr>
      <vt:lpstr>OLAP queries in SQL – GROUP BY</vt:lpstr>
      <vt:lpstr>OLAP queries in SQL – GROUP BY CUBE</vt:lpstr>
      <vt:lpstr>OLAP queries in SQL – GROUP BY ROLLUP</vt:lpstr>
      <vt:lpstr>OLAP queries in SQL – GROUP BY ROLLUP</vt:lpstr>
      <vt:lpstr>OLAP queries in SQL – GROUP BY – GROUPING SETS</vt:lpstr>
      <vt:lpstr>OLAP Queries in SQL</vt:lpstr>
      <vt:lpstr>OLAP Queries in SQL – RANK()</vt:lpstr>
      <vt:lpstr>OLAP Queries in SQL – RANK()</vt:lpstr>
      <vt:lpstr>OLAP Queries in SQL - WINDOWING</vt:lpstr>
      <vt:lpstr>OLAP Queries in SQL - Windowing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Normalization</dc:title>
  <dc:creator>Saed Sayad</dc:creator>
  <cp:lastModifiedBy>Saed Sayad</cp:lastModifiedBy>
  <cp:revision>290</cp:revision>
  <dcterms:created xsi:type="dcterms:W3CDTF">2018-10-03T10:05:50Z</dcterms:created>
  <dcterms:modified xsi:type="dcterms:W3CDTF">2018-11-14T22:29:45Z</dcterms:modified>
</cp:coreProperties>
</file>